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9.jpg" ContentType="image/gif"/>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64" r:id="rId4"/>
    <p:sldId id="286" r:id="rId5"/>
    <p:sldId id="261" r:id="rId6"/>
    <p:sldId id="260" r:id="rId7"/>
    <p:sldId id="259" r:id="rId8"/>
    <p:sldId id="258" r:id="rId9"/>
    <p:sldId id="293" r:id="rId10"/>
    <p:sldId id="294" r:id="rId11"/>
    <p:sldId id="287" r:id="rId12"/>
    <p:sldId id="283" r:id="rId13"/>
    <p:sldId id="288" r:id="rId14"/>
    <p:sldId id="302" r:id="rId15"/>
    <p:sldId id="289" r:id="rId16"/>
    <p:sldId id="290" r:id="rId17"/>
    <p:sldId id="301" r:id="rId18"/>
    <p:sldId id="300" r:id="rId19"/>
    <p:sldId id="263" r:id="rId20"/>
    <p:sldId id="282" r:id="rId21"/>
    <p:sldId id="291" r:id="rId22"/>
    <p:sldId id="292" r:id="rId23"/>
    <p:sldId id="285" r:id="rId24"/>
    <p:sldId id="265" r:id="rId25"/>
    <p:sldId id="266" r:id="rId26"/>
    <p:sldId id="267" r:id="rId27"/>
    <p:sldId id="295" r:id="rId28"/>
    <p:sldId id="296" r:id="rId29"/>
    <p:sldId id="297" r:id="rId30"/>
    <p:sldId id="298" r:id="rId31"/>
    <p:sldId id="299" r:id="rId32"/>
    <p:sldId id="280" r:id="rId33"/>
    <p:sldId id="303" r:id="rId34"/>
    <p:sldId id="304" r:id="rId35"/>
    <p:sldId id="309" r:id="rId36"/>
    <p:sldId id="310" r:id="rId37"/>
    <p:sldId id="308" r:id="rId38"/>
    <p:sldId id="305" r:id="rId39"/>
    <p:sldId id="306" r:id="rId40"/>
    <p:sldId id="307" r:id="rId41"/>
    <p:sldId id="271" r:id="rId4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l Borchevkin" userId="26c4b342dad671ae" providerId="LiveId" clId="{FA2582EC-70A3-43E5-8AB8-F6F3E82092C4}"/>
    <pc:docChg chg="modSld">
      <pc:chgData name="Danil Borchevkin" userId="26c4b342dad671ae" providerId="LiveId" clId="{FA2582EC-70A3-43E5-8AB8-F6F3E82092C4}" dt="2017-08-25T11:20:30.306" v="4" actId="1076"/>
      <pc:docMkLst>
        <pc:docMk/>
      </pc:docMkLst>
      <pc:sldChg chg="addSp modSp">
        <pc:chgData name="Danil Borchevkin" userId="26c4b342dad671ae" providerId="LiveId" clId="{FA2582EC-70A3-43E5-8AB8-F6F3E82092C4}" dt="2017-08-25T11:20:30.306" v="4" actId="1076"/>
        <pc:sldMkLst>
          <pc:docMk/>
          <pc:sldMk cId="1316058402" sldId="263"/>
        </pc:sldMkLst>
        <pc:picChg chg="mod">
          <ac:chgData name="Danil Borchevkin" userId="26c4b342dad671ae" providerId="LiveId" clId="{FA2582EC-70A3-43E5-8AB8-F6F3E82092C4}" dt="2017-08-25T11:20:27.876" v="3" actId="1076"/>
          <ac:picMkLst>
            <pc:docMk/>
            <pc:sldMk cId="1316058402" sldId="263"/>
            <ac:picMk id="4" creationId="{00000000-0000-0000-0000-000000000000}"/>
          </ac:picMkLst>
        </pc:picChg>
        <pc:picChg chg="add mod">
          <ac:chgData name="Danil Borchevkin" userId="26c4b342dad671ae" providerId="LiveId" clId="{FA2582EC-70A3-43E5-8AB8-F6F3E82092C4}" dt="2017-08-25T11:20:30.306" v="4" actId="1076"/>
          <ac:picMkLst>
            <pc:docMk/>
            <pc:sldMk cId="1316058402" sldId="263"/>
            <ac:picMk id="5" creationId="{C7678681-B747-4253-8E60-EE465B2D64A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AAEED-B752-43FE-A33D-531038BAED22}" type="datetimeFigureOut">
              <a:rPr lang="ru-RU" smtClean="0"/>
              <a:t>02.04.2018</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B7F3A0-C2A6-4F15-BC83-84D219DF05F5}" type="slidenum">
              <a:rPr lang="ru-RU" smtClean="0"/>
              <a:t>‹#›</a:t>
            </a:fld>
            <a:endParaRPr lang="ru-RU"/>
          </a:p>
        </p:txBody>
      </p:sp>
    </p:spTree>
    <p:extLst>
      <p:ext uri="{BB962C8B-B14F-4D97-AF65-F5344CB8AC3E}">
        <p14:creationId xmlns:p14="http://schemas.microsoft.com/office/powerpoint/2010/main" val="102431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5B7F3A0-C2A6-4F15-BC83-84D219DF05F5}" type="slidenum">
              <a:rPr lang="ru-RU" smtClean="0"/>
              <a:t>10</a:t>
            </a:fld>
            <a:endParaRPr lang="ru-RU"/>
          </a:p>
        </p:txBody>
      </p:sp>
    </p:spTree>
    <p:extLst>
      <p:ext uri="{BB962C8B-B14F-4D97-AF65-F5344CB8AC3E}">
        <p14:creationId xmlns:p14="http://schemas.microsoft.com/office/powerpoint/2010/main" val="4119432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5B7F3A0-C2A6-4F15-BC83-84D219DF05F5}" type="slidenum">
              <a:rPr lang="ru-RU" smtClean="0"/>
              <a:t>26</a:t>
            </a:fld>
            <a:endParaRPr lang="ru-RU"/>
          </a:p>
        </p:txBody>
      </p:sp>
    </p:spTree>
    <p:extLst>
      <p:ext uri="{BB962C8B-B14F-4D97-AF65-F5344CB8AC3E}">
        <p14:creationId xmlns:p14="http://schemas.microsoft.com/office/powerpoint/2010/main" val="132407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F5C982F0-E6D2-42A1-995A-C1AA988CA52B}" type="datetimeFigureOut">
              <a:rPr lang="ru-RU" smtClean="0"/>
              <a:t>02.04.2018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5D427FD-8CA8-4749-A491-389DD4C405CB}" type="slidenum">
              <a:rPr lang="ru-RU" smtClean="0"/>
              <a:t>‹#›</a:t>
            </a:fld>
            <a:endParaRPr lang="ru-RU"/>
          </a:p>
        </p:txBody>
      </p:sp>
    </p:spTree>
    <p:extLst>
      <p:ext uri="{BB962C8B-B14F-4D97-AF65-F5344CB8AC3E}">
        <p14:creationId xmlns:p14="http://schemas.microsoft.com/office/powerpoint/2010/main" val="250960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F5C982F0-E6D2-42A1-995A-C1AA988CA52B}" type="datetimeFigureOut">
              <a:rPr lang="ru-RU" smtClean="0"/>
              <a:t>02.04.2018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5D427FD-8CA8-4749-A491-389DD4C405CB}" type="slidenum">
              <a:rPr lang="ru-RU" smtClean="0"/>
              <a:t>‹#›</a:t>
            </a:fld>
            <a:endParaRPr lang="ru-RU"/>
          </a:p>
        </p:txBody>
      </p:sp>
    </p:spTree>
    <p:extLst>
      <p:ext uri="{BB962C8B-B14F-4D97-AF65-F5344CB8AC3E}">
        <p14:creationId xmlns:p14="http://schemas.microsoft.com/office/powerpoint/2010/main" val="428116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F5C982F0-E6D2-42A1-995A-C1AA988CA52B}" type="datetimeFigureOut">
              <a:rPr lang="ru-RU" smtClean="0"/>
              <a:t>02.04.2018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5D427FD-8CA8-4749-A491-389DD4C405CB}" type="slidenum">
              <a:rPr lang="ru-RU" smtClean="0"/>
              <a:t>‹#›</a:t>
            </a:fld>
            <a:endParaRPr lang="ru-RU"/>
          </a:p>
        </p:txBody>
      </p:sp>
    </p:spTree>
    <p:extLst>
      <p:ext uri="{BB962C8B-B14F-4D97-AF65-F5344CB8AC3E}">
        <p14:creationId xmlns:p14="http://schemas.microsoft.com/office/powerpoint/2010/main" val="1458069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F5C982F0-E6D2-42A1-995A-C1AA988CA52B}" type="datetimeFigureOut">
              <a:rPr lang="ru-RU" smtClean="0"/>
              <a:t>02.04.2018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5D427FD-8CA8-4749-A491-389DD4C405CB}" type="slidenum">
              <a:rPr lang="ru-RU" smtClean="0"/>
              <a:t>‹#›</a:t>
            </a:fld>
            <a:endParaRPr lang="ru-RU"/>
          </a:p>
        </p:txBody>
      </p:sp>
    </p:spTree>
    <p:extLst>
      <p:ext uri="{BB962C8B-B14F-4D97-AF65-F5344CB8AC3E}">
        <p14:creationId xmlns:p14="http://schemas.microsoft.com/office/powerpoint/2010/main" val="3934611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F5C982F0-E6D2-42A1-995A-C1AA988CA52B}" type="datetimeFigureOut">
              <a:rPr lang="ru-RU" smtClean="0"/>
              <a:t>02.04.2018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5D427FD-8CA8-4749-A491-389DD4C405CB}" type="slidenum">
              <a:rPr lang="ru-RU" smtClean="0"/>
              <a:t>‹#›</a:t>
            </a:fld>
            <a:endParaRPr lang="ru-RU"/>
          </a:p>
        </p:txBody>
      </p:sp>
    </p:spTree>
    <p:extLst>
      <p:ext uri="{BB962C8B-B14F-4D97-AF65-F5344CB8AC3E}">
        <p14:creationId xmlns:p14="http://schemas.microsoft.com/office/powerpoint/2010/main" val="304836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F5C982F0-E6D2-42A1-995A-C1AA988CA52B}" type="datetimeFigureOut">
              <a:rPr lang="ru-RU" smtClean="0"/>
              <a:t>02.04.2018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C5D427FD-8CA8-4749-A491-389DD4C405CB}" type="slidenum">
              <a:rPr lang="ru-RU" smtClean="0"/>
              <a:t>‹#›</a:t>
            </a:fld>
            <a:endParaRPr lang="ru-RU"/>
          </a:p>
        </p:txBody>
      </p:sp>
    </p:spTree>
    <p:extLst>
      <p:ext uri="{BB962C8B-B14F-4D97-AF65-F5344CB8AC3E}">
        <p14:creationId xmlns:p14="http://schemas.microsoft.com/office/powerpoint/2010/main" val="3923863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F5C982F0-E6D2-42A1-995A-C1AA988CA52B}" type="datetimeFigureOut">
              <a:rPr lang="ru-RU" smtClean="0"/>
              <a:t>02.04.2018</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C5D427FD-8CA8-4749-A491-389DD4C405CB}" type="slidenum">
              <a:rPr lang="ru-RU" smtClean="0"/>
              <a:t>‹#›</a:t>
            </a:fld>
            <a:endParaRPr lang="ru-RU"/>
          </a:p>
        </p:txBody>
      </p:sp>
    </p:spTree>
    <p:extLst>
      <p:ext uri="{BB962C8B-B14F-4D97-AF65-F5344CB8AC3E}">
        <p14:creationId xmlns:p14="http://schemas.microsoft.com/office/powerpoint/2010/main" val="220933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F5C982F0-E6D2-42A1-995A-C1AA988CA52B}" type="datetimeFigureOut">
              <a:rPr lang="ru-RU" smtClean="0"/>
              <a:t>02.04.2018</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C5D427FD-8CA8-4749-A491-389DD4C405CB}" type="slidenum">
              <a:rPr lang="ru-RU" smtClean="0"/>
              <a:t>‹#›</a:t>
            </a:fld>
            <a:endParaRPr lang="ru-RU"/>
          </a:p>
        </p:txBody>
      </p:sp>
    </p:spTree>
    <p:extLst>
      <p:ext uri="{BB962C8B-B14F-4D97-AF65-F5344CB8AC3E}">
        <p14:creationId xmlns:p14="http://schemas.microsoft.com/office/powerpoint/2010/main" val="2241742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F5C982F0-E6D2-42A1-995A-C1AA988CA52B}" type="datetimeFigureOut">
              <a:rPr lang="ru-RU" smtClean="0"/>
              <a:t>02.04.2018</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C5D427FD-8CA8-4749-A491-389DD4C405CB}" type="slidenum">
              <a:rPr lang="ru-RU" smtClean="0"/>
              <a:t>‹#›</a:t>
            </a:fld>
            <a:endParaRPr lang="ru-RU"/>
          </a:p>
        </p:txBody>
      </p:sp>
    </p:spTree>
    <p:extLst>
      <p:ext uri="{BB962C8B-B14F-4D97-AF65-F5344CB8AC3E}">
        <p14:creationId xmlns:p14="http://schemas.microsoft.com/office/powerpoint/2010/main" val="2471964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F5C982F0-E6D2-42A1-995A-C1AA988CA52B}" type="datetimeFigureOut">
              <a:rPr lang="ru-RU" smtClean="0"/>
              <a:t>02.04.2018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C5D427FD-8CA8-4749-A491-389DD4C405CB}" type="slidenum">
              <a:rPr lang="ru-RU" smtClean="0"/>
              <a:t>‹#›</a:t>
            </a:fld>
            <a:endParaRPr lang="ru-RU"/>
          </a:p>
        </p:txBody>
      </p:sp>
    </p:spTree>
    <p:extLst>
      <p:ext uri="{BB962C8B-B14F-4D97-AF65-F5344CB8AC3E}">
        <p14:creationId xmlns:p14="http://schemas.microsoft.com/office/powerpoint/2010/main" val="1458348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F5C982F0-E6D2-42A1-995A-C1AA988CA52B}" type="datetimeFigureOut">
              <a:rPr lang="ru-RU" smtClean="0"/>
              <a:t>02.04.2018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C5D427FD-8CA8-4749-A491-389DD4C405CB}" type="slidenum">
              <a:rPr lang="ru-RU" smtClean="0"/>
              <a:t>‹#›</a:t>
            </a:fld>
            <a:endParaRPr lang="ru-RU"/>
          </a:p>
        </p:txBody>
      </p:sp>
    </p:spTree>
    <p:extLst>
      <p:ext uri="{BB962C8B-B14F-4D97-AF65-F5344CB8AC3E}">
        <p14:creationId xmlns:p14="http://schemas.microsoft.com/office/powerpoint/2010/main" val="2538972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C982F0-E6D2-42A1-995A-C1AA988CA52B}" type="datetimeFigureOut">
              <a:rPr lang="ru-RU" smtClean="0"/>
              <a:t>02.04.2018</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D427FD-8CA8-4749-A491-389DD4C405CB}" type="slidenum">
              <a:rPr lang="ru-RU" smtClean="0"/>
              <a:t>‹#›</a:t>
            </a:fld>
            <a:endParaRPr lang="ru-RU"/>
          </a:p>
        </p:txBody>
      </p:sp>
    </p:spTree>
    <p:extLst>
      <p:ext uri="{BB962C8B-B14F-4D97-AF65-F5344CB8AC3E}">
        <p14:creationId xmlns:p14="http://schemas.microsoft.com/office/powerpoint/2010/main" val="27015416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Danil.Borchevkin@Lab409.r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png"/><Relationship Id="rId9"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jp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dweet.io/" TargetMode="External"/><Relationship Id="rId2" Type="http://schemas.openxmlformats.org/officeDocument/2006/relationships/hyperlink" Target="http://freeboard.i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Lab409.ru" TargetMode="External"/><Relationship Id="rId2" Type="http://schemas.openxmlformats.org/officeDocument/2006/relationships/hyperlink" Target="mailto:Danil.Borchevkin@Lab409.ru" TargetMode="Externa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a:t>Internet of Things</a:t>
            </a:r>
            <a:br>
              <a:rPr lang="en-US" dirty="0"/>
            </a:br>
            <a:r>
              <a:rPr lang="en-US" dirty="0"/>
              <a:t>Starter Workshop</a:t>
            </a:r>
            <a:endParaRPr lang="ru-RU" dirty="0"/>
          </a:p>
        </p:txBody>
      </p:sp>
      <p:sp>
        <p:nvSpPr>
          <p:cNvPr id="3" name="Подзаголовок 2"/>
          <p:cNvSpPr>
            <a:spLocks noGrp="1"/>
          </p:cNvSpPr>
          <p:nvPr>
            <p:ph type="subTitle" idx="1"/>
          </p:nvPr>
        </p:nvSpPr>
        <p:spPr>
          <a:xfrm>
            <a:off x="1524000" y="3602037"/>
            <a:ext cx="9144000" cy="2486147"/>
          </a:xfrm>
        </p:spPr>
        <p:txBody>
          <a:bodyPr>
            <a:normAutofit lnSpcReduction="10000"/>
          </a:bodyPr>
          <a:lstStyle/>
          <a:p>
            <a:pPr algn="r"/>
            <a:r>
              <a:rPr lang="en-US" dirty="0" err="1"/>
              <a:t>Danil</a:t>
            </a:r>
            <a:r>
              <a:rPr lang="en-US" dirty="0"/>
              <a:t> </a:t>
            </a:r>
            <a:r>
              <a:rPr lang="en-US" dirty="0" err="1"/>
              <a:t>Borchevkin</a:t>
            </a:r>
            <a:endParaRPr lang="ru-RU" dirty="0"/>
          </a:p>
          <a:p>
            <a:pPr algn="r"/>
            <a:r>
              <a:rPr lang="en-US" dirty="0">
                <a:hlinkClick r:id="rId2"/>
              </a:rPr>
              <a:t>Danil.Borchevkin@Lab409.ru</a:t>
            </a:r>
            <a:endParaRPr lang="en-US" dirty="0"/>
          </a:p>
          <a:p>
            <a:pPr algn="r"/>
            <a:r>
              <a:rPr lang="en-US" dirty="0"/>
              <a:t>+79114692217</a:t>
            </a:r>
          </a:p>
          <a:p>
            <a:pPr algn="r"/>
            <a:endParaRPr lang="en-US" dirty="0"/>
          </a:p>
          <a:p>
            <a:r>
              <a:rPr lang="en-US" dirty="0"/>
              <a:t>Kaliningrad</a:t>
            </a:r>
            <a:endParaRPr lang="ru-RU" dirty="0"/>
          </a:p>
          <a:p>
            <a:r>
              <a:rPr lang="en-US" dirty="0"/>
              <a:t>2018</a:t>
            </a:r>
          </a:p>
          <a:p>
            <a:endParaRPr lang="ru-RU" dirty="0"/>
          </a:p>
        </p:txBody>
      </p:sp>
    </p:spTree>
    <p:extLst>
      <p:ext uri="{BB962C8B-B14F-4D97-AF65-F5344CB8AC3E}">
        <p14:creationId xmlns:p14="http://schemas.microsoft.com/office/powerpoint/2010/main" val="1626683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3F33AFB2-538C-4750-93E8-05009F45CC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88"/>
            <a:ext cx="12192000" cy="6835023"/>
          </a:xfrm>
          <a:prstGeom prst="rect">
            <a:avLst/>
          </a:prstGeom>
        </p:spPr>
      </p:pic>
    </p:spTree>
    <p:extLst>
      <p:ext uri="{BB962C8B-B14F-4D97-AF65-F5344CB8AC3E}">
        <p14:creationId xmlns:p14="http://schemas.microsoft.com/office/powerpoint/2010/main" val="3359563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Part</a:t>
            </a:r>
            <a:r>
              <a:rPr lang="ru-RU" dirty="0"/>
              <a:t> </a:t>
            </a:r>
            <a:r>
              <a:rPr lang="en-US" dirty="0"/>
              <a:t>2</a:t>
            </a:r>
            <a:br>
              <a:rPr lang="ru-RU" dirty="0"/>
            </a:br>
            <a:r>
              <a:rPr lang="en-US" dirty="0"/>
              <a:t>Ground Level of IoT</a:t>
            </a:r>
            <a:endParaRPr lang="ru-RU" dirty="0"/>
          </a:p>
        </p:txBody>
      </p:sp>
      <p:sp>
        <p:nvSpPr>
          <p:cNvPr id="3" name="Текст 2"/>
          <p:cNvSpPr>
            <a:spLocks noGrp="1"/>
          </p:cNvSpPr>
          <p:nvPr>
            <p:ph type="body" idx="1"/>
          </p:nvPr>
        </p:nvSpPr>
        <p:spPr/>
        <p:txBody>
          <a:bodyPr/>
          <a:lstStyle/>
          <a:p>
            <a:r>
              <a:rPr lang="en-US" dirty="0"/>
              <a:t>#embedded #things #connectivity</a:t>
            </a:r>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3052" y="160422"/>
            <a:ext cx="7347285" cy="3673642"/>
          </a:xfrm>
          <a:prstGeom prst="rect">
            <a:avLst/>
          </a:prstGeom>
        </p:spPr>
      </p:pic>
    </p:spTree>
    <p:extLst>
      <p:ext uri="{BB962C8B-B14F-4D97-AF65-F5344CB8AC3E}">
        <p14:creationId xmlns:p14="http://schemas.microsoft.com/office/powerpoint/2010/main" val="2497888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Some theory</a:t>
            </a:r>
            <a:endParaRPr lang="ru-RU" dirty="0"/>
          </a:p>
        </p:txBody>
      </p:sp>
      <p:pic>
        <p:nvPicPr>
          <p:cNvPr id="7" name="Рисунок 6">
            <a:extLst>
              <a:ext uri="{FF2B5EF4-FFF2-40B4-BE49-F238E27FC236}">
                <a16:creationId xmlns:a16="http://schemas.microsoft.com/office/drawing/2014/main" id="{9A8A9491-CD96-4E48-B4A2-9723573B4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3372" y="154143"/>
            <a:ext cx="5504544" cy="6703858"/>
          </a:xfrm>
          <a:prstGeom prst="rect">
            <a:avLst/>
          </a:prstGeom>
        </p:spPr>
      </p:pic>
      <p:pic>
        <p:nvPicPr>
          <p:cNvPr id="9" name="Рисунок 8">
            <a:extLst>
              <a:ext uri="{FF2B5EF4-FFF2-40B4-BE49-F238E27FC236}">
                <a16:creationId xmlns:a16="http://schemas.microsoft.com/office/drawing/2014/main" id="{0E707215-66E9-450B-9802-02417A6FA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00" y="1379012"/>
            <a:ext cx="4630060" cy="5353507"/>
          </a:xfrm>
          <a:prstGeom prst="rect">
            <a:avLst/>
          </a:prstGeom>
        </p:spPr>
      </p:pic>
    </p:spTree>
    <p:extLst>
      <p:ext uri="{BB962C8B-B14F-4D97-AF65-F5344CB8AC3E}">
        <p14:creationId xmlns:p14="http://schemas.microsoft.com/office/powerpoint/2010/main" val="477009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Embedded systems</a:t>
            </a:r>
            <a:endParaRPr lang="ru-RU" dirty="0"/>
          </a:p>
        </p:txBody>
      </p:sp>
      <p:sp>
        <p:nvSpPr>
          <p:cNvPr id="3" name="Объект 2"/>
          <p:cNvSpPr>
            <a:spLocks noGrp="1"/>
          </p:cNvSpPr>
          <p:nvPr>
            <p:ph idx="1"/>
          </p:nvPr>
        </p:nvSpPr>
        <p:spPr>
          <a:xfrm>
            <a:off x="838200" y="1690687"/>
            <a:ext cx="5112657" cy="4782683"/>
          </a:xfrm>
        </p:spPr>
        <p:txBody>
          <a:bodyPr>
            <a:normAutofit lnSpcReduction="10000"/>
          </a:bodyPr>
          <a:lstStyle/>
          <a:p>
            <a:pPr marL="0" indent="0">
              <a:buNone/>
            </a:pPr>
            <a:r>
              <a:rPr lang="en-US" dirty="0"/>
              <a:t>Typical embedded system consist of:</a:t>
            </a:r>
          </a:p>
          <a:p>
            <a:pPr marL="514350" indent="-514350">
              <a:buFont typeface="+mj-lt"/>
              <a:buAutoNum type="arabicPeriod"/>
            </a:pPr>
            <a:r>
              <a:rPr lang="en-US" dirty="0"/>
              <a:t>Electronics;</a:t>
            </a:r>
          </a:p>
          <a:p>
            <a:pPr marL="514350" indent="-514350">
              <a:buFont typeface="+mj-lt"/>
              <a:buAutoNum type="arabicPeriod"/>
            </a:pPr>
            <a:r>
              <a:rPr lang="en-US" dirty="0"/>
              <a:t>Firmware;</a:t>
            </a:r>
          </a:p>
          <a:p>
            <a:pPr marL="514350" indent="-514350">
              <a:buFont typeface="+mj-lt"/>
              <a:buAutoNum type="arabicPeriod"/>
            </a:pPr>
            <a:r>
              <a:rPr lang="en-US" dirty="0"/>
              <a:t>Chemical things;</a:t>
            </a:r>
          </a:p>
          <a:p>
            <a:pPr marL="514350" indent="-514350">
              <a:buFont typeface="+mj-lt"/>
              <a:buAutoNum type="arabicPeriod"/>
            </a:pPr>
            <a:r>
              <a:rPr lang="en-US" dirty="0"/>
              <a:t>Mechanical things;</a:t>
            </a:r>
          </a:p>
          <a:p>
            <a:pPr marL="514350" indent="-514350">
              <a:buFont typeface="+mj-lt"/>
              <a:buAutoNum type="arabicPeriod"/>
            </a:pPr>
            <a:r>
              <a:rPr lang="en-US" dirty="0"/>
              <a:t>Optical Things.</a:t>
            </a:r>
          </a:p>
          <a:p>
            <a:pPr marL="514350" indent="-514350">
              <a:buFont typeface="+mj-lt"/>
              <a:buAutoNum type="arabicPeriod"/>
            </a:pPr>
            <a:endParaRPr lang="en-US" dirty="0"/>
          </a:p>
          <a:p>
            <a:pPr marL="0" indent="0">
              <a:buNone/>
            </a:pPr>
            <a:r>
              <a:rPr lang="en-US" dirty="0"/>
              <a:t>“Thing” is embedded system with M2M abilities (wired/wireless protocol)</a:t>
            </a:r>
            <a:endParaRPr lang="ru-RU" dirty="0"/>
          </a:p>
        </p:txBody>
      </p:sp>
      <p:pic>
        <p:nvPicPr>
          <p:cNvPr id="5" name="Рисунок 4">
            <a:extLst>
              <a:ext uri="{FF2B5EF4-FFF2-40B4-BE49-F238E27FC236}">
                <a16:creationId xmlns:a16="http://schemas.microsoft.com/office/drawing/2014/main" id="{2CDB079A-68A4-4A25-B6A9-745FEDC9A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857" y="365125"/>
            <a:ext cx="5936343" cy="6164664"/>
          </a:xfrm>
          <a:prstGeom prst="rect">
            <a:avLst/>
          </a:prstGeom>
        </p:spPr>
      </p:pic>
    </p:spTree>
    <p:extLst>
      <p:ext uri="{BB962C8B-B14F-4D97-AF65-F5344CB8AC3E}">
        <p14:creationId xmlns:p14="http://schemas.microsoft.com/office/powerpoint/2010/main" val="565566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Connecting</a:t>
            </a:r>
            <a:br>
              <a:rPr lang="en-US" dirty="0"/>
            </a:br>
            <a:r>
              <a:rPr lang="en-US" dirty="0"/>
              <a:t>ways</a:t>
            </a:r>
            <a:endParaRPr lang="ru-RU" dirty="0"/>
          </a:p>
        </p:txBody>
      </p:sp>
      <p:pic>
        <p:nvPicPr>
          <p:cNvPr id="8" name="Рисунок 7">
            <a:extLst>
              <a:ext uri="{FF2B5EF4-FFF2-40B4-BE49-F238E27FC236}">
                <a16:creationId xmlns:a16="http://schemas.microsoft.com/office/drawing/2014/main" id="{AAB2D96E-6852-4C9C-B156-CECB978A1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74" y="365125"/>
            <a:ext cx="7193090" cy="6214495"/>
          </a:xfrm>
          <a:prstGeom prst="rect">
            <a:avLst/>
          </a:prstGeom>
        </p:spPr>
      </p:pic>
      <p:sp>
        <p:nvSpPr>
          <p:cNvPr id="9" name="Объект 2">
            <a:extLst>
              <a:ext uri="{FF2B5EF4-FFF2-40B4-BE49-F238E27FC236}">
                <a16:creationId xmlns:a16="http://schemas.microsoft.com/office/drawing/2014/main" id="{71BBCD49-6BD8-4840-8F1E-BC9EA257FB4E}"/>
              </a:ext>
            </a:extLst>
          </p:cNvPr>
          <p:cNvSpPr>
            <a:spLocks noGrp="1"/>
          </p:cNvSpPr>
          <p:nvPr>
            <p:ph idx="1"/>
          </p:nvPr>
        </p:nvSpPr>
        <p:spPr>
          <a:xfrm>
            <a:off x="446315" y="1690688"/>
            <a:ext cx="4212771" cy="4782683"/>
          </a:xfrm>
        </p:spPr>
        <p:txBody>
          <a:bodyPr>
            <a:normAutofit/>
          </a:bodyPr>
          <a:lstStyle/>
          <a:p>
            <a:pPr marL="0" indent="0">
              <a:buNone/>
            </a:pPr>
            <a:r>
              <a:rPr lang="en-US" dirty="0"/>
              <a:t>IoT not mean what all things have direct internet connection.</a:t>
            </a:r>
          </a:p>
          <a:p>
            <a:pPr marL="0" indent="0">
              <a:buNone/>
            </a:pPr>
            <a:r>
              <a:rPr lang="en-US" dirty="0"/>
              <a:t>Many things have to connect to cloud over gateways and adaptation servers.</a:t>
            </a:r>
          </a:p>
          <a:p>
            <a:pPr marL="0" indent="0">
              <a:buNone/>
            </a:pPr>
            <a:endParaRPr lang="en-US" dirty="0"/>
          </a:p>
          <a:p>
            <a:pPr marL="0" indent="0">
              <a:buNone/>
            </a:pPr>
            <a:r>
              <a:rPr lang="en-US" dirty="0"/>
              <a:t>It’s all about economy and processing issues.</a:t>
            </a:r>
          </a:p>
          <a:p>
            <a:pPr marL="0" indent="0">
              <a:buNone/>
            </a:pPr>
            <a:endParaRPr lang="ru-RU" dirty="0"/>
          </a:p>
        </p:txBody>
      </p:sp>
    </p:spTree>
    <p:extLst>
      <p:ext uri="{BB962C8B-B14F-4D97-AF65-F5344CB8AC3E}">
        <p14:creationId xmlns:p14="http://schemas.microsoft.com/office/powerpoint/2010/main" val="94281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Wired protocols (low-levels)</a:t>
            </a:r>
            <a:endParaRPr lang="ru-RU" dirty="0"/>
          </a:p>
        </p:txBody>
      </p:sp>
      <p:sp>
        <p:nvSpPr>
          <p:cNvPr id="3" name="Объект 2"/>
          <p:cNvSpPr>
            <a:spLocks noGrp="1"/>
          </p:cNvSpPr>
          <p:nvPr>
            <p:ph idx="1"/>
          </p:nvPr>
        </p:nvSpPr>
        <p:spPr>
          <a:xfrm>
            <a:off x="838200" y="1690687"/>
            <a:ext cx="10515600" cy="4782683"/>
          </a:xfrm>
        </p:spPr>
        <p:txBody>
          <a:bodyPr>
            <a:normAutofit/>
          </a:bodyPr>
          <a:lstStyle/>
          <a:p>
            <a:r>
              <a:rPr lang="en-US" dirty="0"/>
              <a:t>Ethernet;</a:t>
            </a:r>
          </a:p>
          <a:p>
            <a:r>
              <a:rPr lang="en-US" dirty="0"/>
              <a:t>RS-422;</a:t>
            </a:r>
          </a:p>
          <a:p>
            <a:r>
              <a:rPr lang="en-US" dirty="0"/>
              <a:t>RS-485;</a:t>
            </a:r>
          </a:p>
          <a:p>
            <a:r>
              <a:rPr lang="en-US" dirty="0"/>
              <a:t>Fiber Optics;</a:t>
            </a:r>
          </a:p>
          <a:p>
            <a:r>
              <a:rPr lang="en-US" dirty="0"/>
              <a:t>CAN;</a:t>
            </a:r>
          </a:p>
          <a:p>
            <a:r>
              <a:rPr lang="en-US" dirty="0"/>
              <a:t>And Industry-specific.</a:t>
            </a:r>
            <a:endParaRPr lang="ru-RU" dirty="0"/>
          </a:p>
        </p:txBody>
      </p:sp>
    </p:spTree>
    <p:extLst>
      <p:ext uri="{BB962C8B-B14F-4D97-AF65-F5344CB8AC3E}">
        <p14:creationId xmlns:p14="http://schemas.microsoft.com/office/powerpoint/2010/main" val="3847939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Wireless protocols (all levels)</a:t>
            </a:r>
            <a:endParaRPr lang="ru-RU" dirty="0"/>
          </a:p>
        </p:txBody>
      </p:sp>
      <p:sp>
        <p:nvSpPr>
          <p:cNvPr id="3" name="Объект 2"/>
          <p:cNvSpPr>
            <a:spLocks noGrp="1"/>
          </p:cNvSpPr>
          <p:nvPr>
            <p:ph idx="1"/>
          </p:nvPr>
        </p:nvSpPr>
        <p:spPr>
          <a:xfrm>
            <a:off x="838200" y="1690687"/>
            <a:ext cx="10515600" cy="4782683"/>
          </a:xfrm>
        </p:spPr>
        <p:txBody>
          <a:bodyPr>
            <a:normAutofit lnSpcReduction="10000"/>
          </a:bodyPr>
          <a:lstStyle/>
          <a:p>
            <a:r>
              <a:rPr lang="en-US" dirty="0"/>
              <a:t>Out of category – all types of barcodes;</a:t>
            </a:r>
          </a:p>
          <a:p>
            <a:r>
              <a:rPr lang="en-US" dirty="0"/>
              <a:t>RFID/NFC;</a:t>
            </a:r>
          </a:p>
          <a:p>
            <a:r>
              <a:rPr lang="en-US" dirty="0"/>
              <a:t>Bluetooth (Classic and Smart);</a:t>
            </a:r>
          </a:p>
          <a:p>
            <a:r>
              <a:rPr lang="en-US" dirty="0"/>
              <a:t>802.11 based – </a:t>
            </a:r>
            <a:r>
              <a:rPr lang="en-US" dirty="0" err="1"/>
              <a:t>WiFi</a:t>
            </a:r>
            <a:r>
              <a:rPr lang="en-US" dirty="0"/>
              <a:t>, </a:t>
            </a:r>
            <a:r>
              <a:rPr lang="en-US" dirty="0" err="1"/>
              <a:t>etc</a:t>
            </a:r>
            <a:r>
              <a:rPr lang="en-US" dirty="0"/>
              <a:t>;</a:t>
            </a:r>
          </a:p>
          <a:p>
            <a:r>
              <a:rPr lang="en-US" dirty="0"/>
              <a:t>802.15.4 based </a:t>
            </a:r>
            <a:r>
              <a:rPr lang="en-US" dirty="0" err="1"/>
              <a:t>noIP</a:t>
            </a:r>
            <a:r>
              <a:rPr lang="en-US" dirty="0"/>
              <a:t> – ZigBee, </a:t>
            </a:r>
            <a:r>
              <a:rPr lang="en-US" dirty="0" err="1"/>
              <a:t>etc</a:t>
            </a:r>
            <a:r>
              <a:rPr lang="en-US" dirty="0"/>
              <a:t>;</a:t>
            </a:r>
          </a:p>
          <a:p>
            <a:r>
              <a:rPr lang="en-US" dirty="0"/>
              <a:t>802.15.4 IP-based – 6loWPAN – Thread, </a:t>
            </a:r>
            <a:r>
              <a:rPr lang="en-US" dirty="0" err="1"/>
              <a:t>etc</a:t>
            </a:r>
            <a:r>
              <a:rPr lang="en-US" dirty="0"/>
              <a:t>;</a:t>
            </a:r>
          </a:p>
          <a:p>
            <a:r>
              <a:rPr lang="en-US" dirty="0"/>
              <a:t>Proprietary RF in 2.4 GHz</a:t>
            </a:r>
          </a:p>
          <a:p>
            <a:r>
              <a:rPr lang="en-US" dirty="0"/>
              <a:t>Proprietary RF in ISM (Sub 1GHz) – 433, 868/915 MHz – Z-Wave, </a:t>
            </a:r>
            <a:r>
              <a:rPr lang="en-US" dirty="0" err="1"/>
              <a:t>etc</a:t>
            </a:r>
            <a:r>
              <a:rPr lang="en-US" dirty="0"/>
              <a:t>;</a:t>
            </a:r>
          </a:p>
          <a:p>
            <a:r>
              <a:rPr lang="en-US" dirty="0"/>
              <a:t>GSM/GPRS 2G/3G/4G/5G;</a:t>
            </a:r>
          </a:p>
          <a:p>
            <a:r>
              <a:rPr lang="en-US" dirty="0"/>
              <a:t>Latest WAN – </a:t>
            </a:r>
            <a:r>
              <a:rPr lang="en-US" dirty="0" err="1"/>
              <a:t>LoRA</a:t>
            </a:r>
            <a:r>
              <a:rPr lang="en-US" dirty="0"/>
              <a:t>, NB-IoT, </a:t>
            </a:r>
            <a:r>
              <a:rPr lang="en-US" dirty="0" err="1"/>
              <a:t>SigFox</a:t>
            </a:r>
            <a:r>
              <a:rPr lang="en-US" dirty="0"/>
              <a:t>.</a:t>
            </a:r>
            <a:endParaRPr lang="ru-RU" dirty="0"/>
          </a:p>
        </p:txBody>
      </p:sp>
    </p:spTree>
    <p:extLst>
      <p:ext uri="{BB962C8B-B14F-4D97-AF65-F5344CB8AC3E}">
        <p14:creationId xmlns:p14="http://schemas.microsoft.com/office/powerpoint/2010/main" val="886447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Barcodes</a:t>
            </a:r>
            <a:endParaRPr lang="ru-RU" dirty="0"/>
          </a:p>
        </p:txBody>
      </p:sp>
      <p:pic>
        <p:nvPicPr>
          <p:cNvPr id="6" name="Рисунок 5">
            <a:extLst>
              <a:ext uri="{FF2B5EF4-FFF2-40B4-BE49-F238E27FC236}">
                <a16:creationId xmlns:a16="http://schemas.microsoft.com/office/drawing/2014/main" id="{1F9E3948-2C4A-45C6-9F29-E59B17A3B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5720" y="1422399"/>
            <a:ext cx="8095707" cy="5059817"/>
          </a:xfrm>
          <a:prstGeom prst="rect">
            <a:avLst/>
          </a:prstGeom>
        </p:spPr>
      </p:pic>
    </p:spTree>
    <p:extLst>
      <p:ext uri="{BB962C8B-B14F-4D97-AF65-F5344CB8AC3E}">
        <p14:creationId xmlns:p14="http://schemas.microsoft.com/office/powerpoint/2010/main" val="179376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RFID/NFC</a:t>
            </a:r>
            <a:endParaRPr lang="ru-RU" dirty="0"/>
          </a:p>
        </p:txBody>
      </p:sp>
      <p:pic>
        <p:nvPicPr>
          <p:cNvPr id="7" name="Объект 6">
            <a:extLst>
              <a:ext uri="{FF2B5EF4-FFF2-40B4-BE49-F238E27FC236}">
                <a16:creationId xmlns:a16="http://schemas.microsoft.com/office/drawing/2014/main" id="{87CB6B96-0288-47F3-A096-ED75AA1A84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1102" y="1451329"/>
            <a:ext cx="8045641" cy="5406671"/>
          </a:xfrm>
        </p:spPr>
      </p:pic>
    </p:spTree>
    <p:extLst>
      <p:ext uri="{BB962C8B-B14F-4D97-AF65-F5344CB8AC3E}">
        <p14:creationId xmlns:p14="http://schemas.microsoft.com/office/powerpoint/2010/main" val="3902084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Bluetooth</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137" y="3657629"/>
            <a:ext cx="11609725" cy="3069998"/>
          </a:xfrm>
        </p:spPr>
      </p:pic>
      <p:pic>
        <p:nvPicPr>
          <p:cNvPr id="5" name="Рисунок 4">
            <a:extLst>
              <a:ext uri="{FF2B5EF4-FFF2-40B4-BE49-F238E27FC236}">
                <a16:creationId xmlns:a16="http://schemas.microsoft.com/office/drawing/2014/main" id="{C7678681-B747-4253-8E60-EE465B2D6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7624" y="784639"/>
            <a:ext cx="4476750" cy="2686050"/>
          </a:xfrm>
          <a:prstGeom prst="rect">
            <a:avLst/>
          </a:prstGeom>
        </p:spPr>
      </p:pic>
    </p:spTree>
    <p:extLst>
      <p:ext uri="{BB962C8B-B14F-4D97-AF65-F5344CB8AC3E}">
        <p14:creationId xmlns:p14="http://schemas.microsoft.com/office/powerpoint/2010/main" val="1316058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Who am I</a:t>
            </a:r>
            <a:r>
              <a:rPr lang="ru-RU" dirty="0"/>
              <a:t>?</a:t>
            </a:r>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4943" y="1690688"/>
            <a:ext cx="6241599" cy="4855255"/>
          </a:xfrm>
        </p:spPr>
      </p:pic>
      <p:sp>
        <p:nvSpPr>
          <p:cNvPr id="5" name="TextBox 4"/>
          <p:cNvSpPr txBox="1"/>
          <p:nvPr/>
        </p:nvSpPr>
        <p:spPr>
          <a:xfrm>
            <a:off x="6866542" y="1712233"/>
            <a:ext cx="4470400" cy="3416320"/>
          </a:xfrm>
          <a:prstGeom prst="rect">
            <a:avLst/>
          </a:prstGeom>
          <a:noFill/>
        </p:spPr>
        <p:txBody>
          <a:bodyPr wrap="square" rtlCol="0">
            <a:spAutoFit/>
          </a:bodyPr>
          <a:lstStyle/>
          <a:p>
            <a:pPr marL="285750" indent="-285750">
              <a:buFont typeface="Arial" panose="020B0604020202020204" pitchFamily="34" charset="0"/>
              <a:buChar char="•"/>
            </a:pPr>
            <a:r>
              <a:rPr lang="en-US" dirty="0" err="1"/>
              <a:t>Danil</a:t>
            </a:r>
            <a:r>
              <a:rPr lang="en-US" dirty="0"/>
              <a:t> </a:t>
            </a:r>
            <a:r>
              <a:rPr lang="en-US" dirty="0" err="1"/>
              <a:t>Borchevkin</a:t>
            </a:r>
            <a:r>
              <a:rPr lang="ru-RU" dirty="0"/>
              <a:t>;</a:t>
            </a:r>
          </a:p>
          <a:p>
            <a:pPr marL="285750" indent="-285750">
              <a:buFont typeface="Arial" panose="020B0604020202020204" pitchFamily="34" charset="0"/>
              <a:buChar char="•"/>
            </a:pPr>
            <a:r>
              <a:rPr lang="en-US" dirty="0"/>
              <a:t>28</a:t>
            </a:r>
            <a:r>
              <a:rPr lang="ru-RU" dirty="0"/>
              <a:t> </a:t>
            </a:r>
            <a:r>
              <a:rPr lang="en-US" dirty="0"/>
              <a:t>years</a:t>
            </a:r>
            <a:r>
              <a:rPr lang="ru-RU" dirty="0"/>
              <a:t>;</a:t>
            </a:r>
          </a:p>
          <a:p>
            <a:pPr marL="285750" indent="-285750">
              <a:buFont typeface="Arial" panose="020B0604020202020204" pitchFamily="34" charset="0"/>
              <a:buChar char="•"/>
            </a:pPr>
            <a:r>
              <a:rPr lang="en-US" dirty="0"/>
              <a:t>Married</a:t>
            </a:r>
            <a:r>
              <a:rPr lang="ru-RU" dirty="0"/>
              <a:t>;</a:t>
            </a:r>
          </a:p>
          <a:p>
            <a:pPr marL="285750" indent="-285750">
              <a:buFont typeface="Arial" panose="020B0604020202020204" pitchFamily="34" charset="0"/>
              <a:buChar char="•"/>
            </a:pPr>
            <a:r>
              <a:rPr lang="en-US" dirty="0"/>
              <a:t>Master of EE </a:t>
            </a:r>
            <a:r>
              <a:rPr lang="ru-RU" dirty="0"/>
              <a:t>(</a:t>
            </a:r>
            <a:r>
              <a:rPr lang="en-US" dirty="0"/>
              <a:t>IKBFU, 2014</a:t>
            </a:r>
            <a:r>
              <a:rPr lang="ru-RU" dirty="0"/>
              <a:t>);</a:t>
            </a:r>
          </a:p>
          <a:p>
            <a:pPr marL="285750" indent="-285750">
              <a:buFont typeface="Arial" panose="020B0604020202020204" pitchFamily="34" charset="0"/>
              <a:buChar char="•"/>
            </a:pPr>
            <a:r>
              <a:rPr lang="en-US" dirty="0"/>
              <a:t>Owner Lab409 LLC;</a:t>
            </a:r>
          </a:p>
          <a:p>
            <a:pPr marL="285750" indent="-285750">
              <a:buFont typeface="Arial" panose="020B0604020202020204" pitchFamily="34" charset="0"/>
              <a:buChar char="•"/>
            </a:pPr>
            <a:r>
              <a:rPr lang="en-US" dirty="0"/>
              <a:t>More a engineer than businessman =((</a:t>
            </a:r>
          </a:p>
          <a:p>
            <a:pPr marL="285750" indent="-285750">
              <a:buFont typeface="Arial" panose="020B0604020202020204" pitchFamily="34" charset="0"/>
              <a:buChar char="•"/>
            </a:pPr>
            <a:r>
              <a:rPr lang="en-US" dirty="0"/>
              <a:t>Main skills – Electrical Engineering, PCB Design, Firmware Engineering, Electronic Design.</a:t>
            </a:r>
            <a:endParaRPr lang="ru-RU" dirty="0"/>
          </a:p>
          <a:p>
            <a:pPr marL="285750" indent="-285750">
              <a:buFont typeface="Arial" panose="020B0604020202020204" pitchFamily="34" charset="0"/>
              <a:buChar char="•"/>
            </a:pPr>
            <a:r>
              <a:rPr lang="en-US" dirty="0"/>
              <a:t>Points of interest</a:t>
            </a:r>
            <a:r>
              <a:rPr lang="ru-RU" dirty="0"/>
              <a:t>: </a:t>
            </a:r>
            <a:r>
              <a:rPr lang="en-US" dirty="0"/>
              <a:t>RF, ARM, MSP43x, </a:t>
            </a:r>
            <a:r>
              <a:rPr lang="en-US" dirty="0" err="1"/>
              <a:t>Tiva</a:t>
            </a:r>
            <a:r>
              <a:rPr lang="en-US" dirty="0"/>
              <a:t> C, EFM32, STM32, Cloud-backends</a:t>
            </a:r>
          </a:p>
          <a:p>
            <a:pPr marL="285750" indent="-285750">
              <a:buFont typeface="Arial" panose="020B0604020202020204" pitchFamily="34" charset="0"/>
              <a:buChar char="•"/>
            </a:pPr>
            <a:endParaRPr lang="ru-RU" dirty="0"/>
          </a:p>
        </p:txBody>
      </p:sp>
    </p:spTree>
    <p:extLst>
      <p:ext uri="{BB962C8B-B14F-4D97-AF65-F5344CB8AC3E}">
        <p14:creationId xmlns:p14="http://schemas.microsoft.com/office/powerpoint/2010/main" val="2939912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ZigBee – 802.5.14 most popular protocol</a:t>
            </a:r>
            <a:endParaRPr lang="ru-RU"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41" y="1946391"/>
            <a:ext cx="5610869" cy="3409382"/>
          </a:xfrm>
          <a:prstGeom prst="rect">
            <a:avLst/>
          </a:prstGeom>
        </p:spPr>
      </p:pic>
      <p:pic>
        <p:nvPicPr>
          <p:cNvPr id="4" name="Рисунок 3">
            <a:extLst>
              <a:ext uri="{FF2B5EF4-FFF2-40B4-BE49-F238E27FC236}">
                <a16:creationId xmlns:a16="http://schemas.microsoft.com/office/drawing/2014/main" id="{1D6FAB3A-E401-4BBB-B3ED-D65E14FE6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286" y="1690688"/>
            <a:ext cx="4772514" cy="3795240"/>
          </a:xfrm>
          <a:prstGeom prst="rect">
            <a:avLst/>
          </a:prstGeom>
        </p:spPr>
      </p:pic>
    </p:spTree>
    <p:extLst>
      <p:ext uri="{BB962C8B-B14F-4D97-AF65-F5344CB8AC3E}">
        <p14:creationId xmlns:p14="http://schemas.microsoft.com/office/powerpoint/2010/main" val="1609848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6loWPAN and based on it. Thread</a:t>
            </a:r>
            <a:endParaRPr lang="ru-RU" dirty="0"/>
          </a:p>
        </p:txBody>
      </p:sp>
      <p:pic>
        <p:nvPicPr>
          <p:cNvPr id="6" name="Рисунок 5">
            <a:extLst>
              <a:ext uri="{FF2B5EF4-FFF2-40B4-BE49-F238E27FC236}">
                <a16:creationId xmlns:a16="http://schemas.microsoft.com/office/drawing/2014/main" id="{34324506-6580-438E-9BF2-10D6CA78A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3086100" cy="4286250"/>
          </a:xfrm>
          <a:prstGeom prst="rect">
            <a:avLst/>
          </a:prstGeom>
        </p:spPr>
      </p:pic>
      <p:pic>
        <p:nvPicPr>
          <p:cNvPr id="8" name="Рисунок 7">
            <a:extLst>
              <a:ext uri="{FF2B5EF4-FFF2-40B4-BE49-F238E27FC236}">
                <a16:creationId xmlns:a16="http://schemas.microsoft.com/office/drawing/2014/main" id="{22EC20E2-9E06-4A23-852A-FB3EB3D8E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7300" y="1203778"/>
            <a:ext cx="6667500" cy="5524500"/>
          </a:xfrm>
          <a:prstGeom prst="rect">
            <a:avLst/>
          </a:prstGeom>
        </p:spPr>
      </p:pic>
    </p:spTree>
    <p:extLst>
      <p:ext uri="{BB962C8B-B14F-4D97-AF65-F5344CB8AC3E}">
        <p14:creationId xmlns:p14="http://schemas.microsoft.com/office/powerpoint/2010/main" val="3526486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About protocols</a:t>
            </a:r>
            <a:endParaRPr lang="ru-RU" dirty="0"/>
          </a:p>
        </p:txBody>
      </p:sp>
      <p:pic>
        <p:nvPicPr>
          <p:cNvPr id="4" name="Рисунок 3">
            <a:extLst>
              <a:ext uri="{FF2B5EF4-FFF2-40B4-BE49-F238E27FC236}">
                <a16:creationId xmlns:a16="http://schemas.microsoft.com/office/drawing/2014/main" id="{4D92AB45-D243-448B-80FB-77C0D2A50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545546"/>
            <a:ext cx="9448800" cy="4944872"/>
          </a:xfrm>
          <a:prstGeom prst="rect">
            <a:avLst/>
          </a:prstGeom>
        </p:spPr>
      </p:pic>
    </p:spTree>
    <p:extLst>
      <p:ext uri="{BB962C8B-B14F-4D97-AF65-F5344CB8AC3E}">
        <p14:creationId xmlns:p14="http://schemas.microsoft.com/office/powerpoint/2010/main" val="3438945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What engineers think about IoT</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2536" y="1825625"/>
            <a:ext cx="8966927" cy="4351338"/>
          </a:xfrm>
        </p:spPr>
      </p:pic>
    </p:spTree>
    <p:extLst>
      <p:ext uri="{BB962C8B-B14F-4D97-AF65-F5344CB8AC3E}">
        <p14:creationId xmlns:p14="http://schemas.microsoft.com/office/powerpoint/2010/main" val="1523202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Part</a:t>
            </a:r>
            <a:r>
              <a:rPr lang="ru-RU" dirty="0"/>
              <a:t> </a:t>
            </a:r>
            <a:r>
              <a:rPr lang="en-US" dirty="0"/>
              <a:t>3</a:t>
            </a:r>
            <a:br>
              <a:rPr lang="ru-RU" dirty="0"/>
            </a:br>
            <a:r>
              <a:rPr lang="en-US" dirty="0"/>
              <a:t>Cloud services for IoT</a:t>
            </a:r>
            <a:endParaRPr lang="ru-RU" dirty="0"/>
          </a:p>
        </p:txBody>
      </p:sp>
      <p:sp>
        <p:nvSpPr>
          <p:cNvPr id="3" name="Текст 2"/>
          <p:cNvSpPr>
            <a:spLocks noGrp="1"/>
          </p:cNvSpPr>
          <p:nvPr>
            <p:ph type="body" idx="1"/>
          </p:nvPr>
        </p:nvSpPr>
        <p:spPr/>
        <p:txBody>
          <a:bodyPr/>
          <a:lstStyle/>
          <a:p>
            <a:r>
              <a:rPr lang="en-US" dirty="0"/>
              <a:t>Do Internet of Things but not a Thing-in-itself</a:t>
            </a:r>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974" y="699532"/>
            <a:ext cx="3950600" cy="2667608"/>
          </a:xfrm>
          <a:prstGeom prst="rect">
            <a:avLst/>
          </a:prstGeom>
        </p:spPr>
      </p:pic>
    </p:spTree>
    <p:extLst>
      <p:ext uri="{BB962C8B-B14F-4D97-AF65-F5344CB8AC3E}">
        <p14:creationId xmlns:p14="http://schemas.microsoft.com/office/powerpoint/2010/main" val="3241163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How clouds implement systems for IoT </a:t>
            </a:r>
            <a:endParaRPr lang="ru-RU" dirty="0"/>
          </a:p>
        </p:txBody>
      </p:sp>
      <p:pic>
        <p:nvPicPr>
          <p:cNvPr id="6" name="Объект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5761" y="1825625"/>
            <a:ext cx="7321964" cy="4351338"/>
          </a:xfr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476" y="1690688"/>
            <a:ext cx="3677285" cy="4650808"/>
          </a:xfrm>
          <a:prstGeom prst="rect">
            <a:avLst/>
          </a:prstGeom>
        </p:spPr>
      </p:pic>
    </p:spTree>
    <p:extLst>
      <p:ext uri="{BB962C8B-B14F-4D97-AF65-F5344CB8AC3E}">
        <p14:creationId xmlns:p14="http://schemas.microsoft.com/office/powerpoint/2010/main" val="1706811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Popular IoT clouds</a:t>
            </a:r>
            <a:endParaRPr lang="ru-RU" dirty="0"/>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6375" y="1978252"/>
            <a:ext cx="3080657" cy="1540329"/>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775" y="3806145"/>
            <a:ext cx="3514725" cy="1295400"/>
          </a:xfrm>
          <a:prstGeom prst="rect">
            <a:avLst/>
          </a:prstGeom>
        </p:spPr>
      </p:pic>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6859" y="1881606"/>
            <a:ext cx="3848328" cy="2189789"/>
          </a:xfrm>
          <a:prstGeom prst="rect">
            <a:avLst/>
          </a:prstGeom>
        </p:spPr>
      </p:pic>
      <p:pic>
        <p:nvPicPr>
          <p:cNvPr id="13" name="Рисунок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9373" y="4887233"/>
            <a:ext cx="3543300" cy="1285875"/>
          </a:xfrm>
          <a:prstGeom prst="rect">
            <a:avLst/>
          </a:prstGeom>
        </p:spPr>
      </p:pic>
      <p:pic>
        <p:nvPicPr>
          <p:cNvPr id="14" name="Рисунок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7775" y="4042566"/>
            <a:ext cx="4369796" cy="558927"/>
          </a:xfrm>
          <a:prstGeom prst="rect">
            <a:avLst/>
          </a:prstGeom>
        </p:spPr>
      </p:pic>
      <p:pic>
        <p:nvPicPr>
          <p:cNvPr id="3" name="Рисунок 2">
            <a:extLst>
              <a:ext uri="{FF2B5EF4-FFF2-40B4-BE49-F238E27FC236}">
                <a16:creationId xmlns:a16="http://schemas.microsoft.com/office/drawing/2014/main" id="{25B8E8E2-79D2-4629-85FE-F55D26B260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89373" y="233148"/>
            <a:ext cx="7954968" cy="1665240"/>
          </a:xfrm>
          <a:prstGeom prst="rect">
            <a:avLst/>
          </a:prstGeom>
        </p:spPr>
      </p:pic>
      <p:pic>
        <p:nvPicPr>
          <p:cNvPr id="7" name="Рисунок 6">
            <a:extLst>
              <a:ext uri="{FF2B5EF4-FFF2-40B4-BE49-F238E27FC236}">
                <a16:creationId xmlns:a16="http://schemas.microsoft.com/office/drawing/2014/main" id="{B02C80A4-2AEB-4801-85A1-803D8795A4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32673" y="1822665"/>
            <a:ext cx="3448050" cy="952500"/>
          </a:xfrm>
          <a:prstGeom prst="rect">
            <a:avLst/>
          </a:prstGeom>
        </p:spPr>
      </p:pic>
    </p:spTree>
    <p:extLst>
      <p:ext uri="{BB962C8B-B14F-4D97-AF65-F5344CB8AC3E}">
        <p14:creationId xmlns:p14="http://schemas.microsoft.com/office/powerpoint/2010/main" val="1719155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351BADD-96EA-47AD-BDEA-5A8B4C820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36"/>
            <a:ext cx="12192000" cy="6819127"/>
          </a:xfrm>
          <a:prstGeom prst="rect">
            <a:avLst/>
          </a:prstGeom>
        </p:spPr>
      </p:pic>
    </p:spTree>
    <p:extLst>
      <p:ext uri="{BB962C8B-B14F-4D97-AF65-F5344CB8AC3E}">
        <p14:creationId xmlns:p14="http://schemas.microsoft.com/office/powerpoint/2010/main" val="2520605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3D432C7-0C94-4F02-B248-3E5A84F55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12"/>
            <a:ext cx="12192000" cy="6848176"/>
          </a:xfrm>
          <a:prstGeom prst="rect">
            <a:avLst/>
          </a:prstGeom>
        </p:spPr>
      </p:pic>
    </p:spTree>
    <p:extLst>
      <p:ext uri="{BB962C8B-B14F-4D97-AF65-F5344CB8AC3E}">
        <p14:creationId xmlns:p14="http://schemas.microsoft.com/office/powerpoint/2010/main" val="2611552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65E42479-A59B-4C8A-9E5B-5A4DD936F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32"/>
            <a:ext cx="12192000" cy="6821536"/>
          </a:xfrm>
          <a:prstGeom prst="rect">
            <a:avLst/>
          </a:prstGeom>
        </p:spPr>
      </p:pic>
    </p:spTree>
    <p:extLst>
      <p:ext uri="{BB962C8B-B14F-4D97-AF65-F5344CB8AC3E}">
        <p14:creationId xmlns:p14="http://schemas.microsoft.com/office/powerpoint/2010/main" val="3716989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Part</a:t>
            </a:r>
            <a:r>
              <a:rPr lang="ru-RU" dirty="0"/>
              <a:t> 1</a:t>
            </a:r>
            <a:br>
              <a:rPr lang="ru-RU" dirty="0"/>
            </a:br>
            <a:r>
              <a:rPr lang="en-US" dirty="0"/>
              <a:t>What is IoT exactly</a:t>
            </a:r>
            <a:endParaRPr lang="ru-RU" dirty="0"/>
          </a:p>
        </p:txBody>
      </p:sp>
      <p:sp>
        <p:nvSpPr>
          <p:cNvPr id="3" name="Текст 2"/>
          <p:cNvSpPr>
            <a:spLocks noGrp="1"/>
          </p:cNvSpPr>
          <p:nvPr>
            <p:ph type="body" idx="1"/>
          </p:nvPr>
        </p:nvSpPr>
        <p:spPr/>
        <p:txBody>
          <a:bodyPr/>
          <a:lstStyle/>
          <a:p>
            <a:r>
              <a:rPr lang="en-US" dirty="0"/>
              <a:t>#history #technology #peoples </a:t>
            </a:r>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3052" y="160422"/>
            <a:ext cx="7347285" cy="3673642"/>
          </a:xfrm>
          <a:prstGeom prst="rect">
            <a:avLst/>
          </a:prstGeom>
        </p:spPr>
      </p:pic>
    </p:spTree>
    <p:extLst>
      <p:ext uri="{BB962C8B-B14F-4D97-AF65-F5344CB8AC3E}">
        <p14:creationId xmlns:p14="http://schemas.microsoft.com/office/powerpoint/2010/main" val="4056772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1A187C4B-31B8-432A-AFBF-7188CA3451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90"/>
            <a:ext cx="12192000" cy="6830819"/>
          </a:xfrm>
          <a:prstGeom prst="rect">
            <a:avLst/>
          </a:prstGeom>
        </p:spPr>
      </p:pic>
    </p:spTree>
    <p:extLst>
      <p:ext uri="{BB962C8B-B14F-4D97-AF65-F5344CB8AC3E}">
        <p14:creationId xmlns:p14="http://schemas.microsoft.com/office/powerpoint/2010/main" val="38790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E7B43D7F-F07C-4A41-83DB-43B8B3159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29"/>
            <a:ext cx="12192000" cy="6833541"/>
          </a:xfrm>
          <a:prstGeom prst="rect">
            <a:avLst/>
          </a:prstGeom>
        </p:spPr>
      </p:pic>
    </p:spTree>
    <p:extLst>
      <p:ext uri="{BB962C8B-B14F-4D97-AF65-F5344CB8AC3E}">
        <p14:creationId xmlns:p14="http://schemas.microsoft.com/office/powerpoint/2010/main" val="411583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Some issues in Russia</a:t>
            </a:r>
            <a:endParaRPr lang="ru-RU" dirty="0"/>
          </a:p>
        </p:txBody>
      </p:sp>
      <p:sp>
        <p:nvSpPr>
          <p:cNvPr id="3" name="Объект 2"/>
          <p:cNvSpPr>
            <a:spLocks noGrp="1"/>
          </p:cNvSpPr>
          <p:nvPr>
            <p:ph idx="1"/>
          </p:nvPr>
        </p:nvSpPr>
        <p:spPr/>
        <p:txBody>
          <a:bodyPr>
            <a:normAutofit/>
          </a:bodyPr>
          <a:lstStyle/>
          <a:p>
            <a:r>
              <a:rPr lang="en-US" dirty="0"/>
              <a:t>No alternatives to</a:t>
            </a:r>
            <a:r>
              <a:rPr lang="ru-RU" dirty="0"/>
              <a:t> </a:t>
            </a:r>
            <a:r>
              <a:rPr lang="en-US" dirty="0"/>
              <a:t>GSM/GPRS (</a:t>
            </a:r>
            <a:r>
              <a:rPr lang="en-US" dirty="0" err="1"/>
              <a:t>upd</a:t>
            </a:r>
            <a:r>
              <a:rPr lang="en-US" dirty="0"/>
              <a:t>. NB-IoT is coming) as a WAN</a:t>
            </a:r>
            <a:r>
              <a:rPr lang="ru-RU" dirty="0"/>
              <a:t>;</a:t>
            </a:r>
          </a:p>
          <a:p>
            <a:r>
              <a:rPr lang="en-US" dirty="0"/>
              <a:t>Customs issues</a:t>
            </a:r>
            <a:r>
              <a:rPr lang="ru-RU" dirty="0"/>
              <a:t>;</a:t>
            </a:r>
          </a:p>
          <a:p>
            <a:r>
              <a:rPr lang="en-US" dirty="0"/>
              <a:t>“Strange”</a:t>
            </a:r>
            <a:r>
              <a:rPr lang="ru-RU" dirty="0"/>
              <a:t> </a:t>
            </a:r>
            <a:r>
              <a:rPr lang="en-US" dirty="0"/>
              <a:t>logistic</a:t>
            </a:r>
            <a:r>
              <a:rPr lang="ru-RU" dirty="0"/>
              <a:t>;</a:t>
            </a:r>
          </a:p>
          <a:p>
            <a:r>
              <a:rPr lang="en-US" dirty="0"/>
              <a:t>“Russian business”</a:t>
            </a:r>
            <a:r>
              <a:rPr lang="ru-RU" dirty="0"/>
              <a:t>;</a:t>
            </a:r>
          </a:p>
          <a:p>
            <a:r>
              <a:rPr lang="en-US" dirty="0"/>
              <a:t>High prices of components, devkits</a:t>
            </a:r>
            <a:r>
              <a:rPr lang="ru-RU" dirty="0"/>
              <a:t>;</a:t>
            </a:r>
          </a:p>
          <a:p>
            <a:r>
              <a:rPr lang="en-US" dirty="0"/>
              <a:t>There are no Russian competitors on a microelectronic market</a:t>
            </a:r>
            <a:r>
              <a:rPr lang="ru-RU" dirty="0"/>
              <a:t>;</a:t>
            </a:r>
          </a:p>
          <a:p>
            <a:r>
              <a:rPr lang="en-US" dirty="0"/>
              <a:t>Availability of new components (domestic resellers)</a:t>
            </a:r>
            <a:r>
              <a:rPr lang="ru-RU" dirty="0"/>
              <a:t>: +1 </a:t>
            </a:r>
            <a:r>
              <a:rPr lang="en-US" dirty="0"/>
              <a:t>year from release</a:t>
            </a:r>
            <a:r>
              <a:rPr lang="ru-RU" dirty="0"/>
              <a:t>.</a:t>
            </a:r>
          </a:p>
          <a:p>
            <a:endParaRPr lang="ru-RU" dirty="0"/>
          </a:p>
          <a:p>
            <a:endParaRPr lang="ru-RU" dirty="0"/>
          </a:p>
        </p:txBody>
      </p:sp>
    </p:spTree>
    <p:extLst>
      <p:ext uri="{BB962C8B-B14F-4D97-AF65-F5344CB8AC3E}">
        <p14:creationId xmlns:p14="http://schemas.microsoft.com/office/powerpoint/2010/main" val="188537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Part</a:t>
            </a:r>
            <a:r>
              <a:rPr lang="ru-RU" dirty="0"/>
              <a:t> </a:t>
            </a:r>
            <a:r>
              <a:rPr lang="en-US" dirty="0"/>
              <a:t>3</a:t>
            </a:r>
            <a:br>
              <a:rPr lang="ru-RU" dirty="0"/>
            </a:br>
            <a:r>
              <a:rPr lang="en-US" dirty="0"/>
              <a:t>Labs</a:t>
            </a:r>
            <a:endParaRPr lang="ru-RU" dirty="0"/>
          </a:p>
        </p:txBody>
      </p:sp>
      <p:sp>
        <p:nvSpPr>
          <p:cNvPr id="3" name="Текст 2"/>
          <p:cNvSpPr>
            <a:spLocks noGrp="1"/>
          </p:cNvSpPr>
          <p:nvPr>
            <p:ph type="body" idx="1"/>
          </p:nvPr>
        </p:nvSpPr>
        <p:spPr/>
        <p:txBody>
          <a:bodyPr/>
          <a:lstStyle/>
          <a:p>
            <a:r>
              <a:rPr lang="en-US" dirty="0"/>
              <a:t>#lab #</a:t>
            </a:r>
            <a:r>
              <a:rPr lang="en-US" dirty="0" err="1"/>
              <a:t>mediatek</a:t>
            </a:r>
            <a:r>
              <a:rPr lang="en-US" dirty="0"/>
              <a:t> #</a:t>
            </a:r>
            <a:r>
              <a:rPr lang="en-US" dirty="0" err="1"/>
              <a:t>OpenWRT</a:t>
            </a:r>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3052" y="160422"/>
            <a:ext cx="7347285" cy="3673642"/>
          </a:xfrm>
          <a:prstGeom prst="rect">
            <a:avLst/>
          </a:prstGeom>
        </p:spPr>
      </p:pic>
    </p:spTree>
    <p:extLst>
      <p:ext uri="{BB962C8B-B14F-4D97-AF65-F5344CB8AC3E}">
        <p14:creationId xmlns:p14="http://schemas.microsoft.com/office/powerpoint/2010/main" val="2529639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Объект 6" descr="Изображение выглядит как электроника, цепь&#10;&#10;Описание создано с очень высокой степенью достоверности">
            <a:extLst>
              <a:ext uri="{FF2B5EF4-FFF2-40B4-BE49-F238E27FC236}">
                <a16:creationId xmlns:a16="http://schemas.microsoft.com/office/drawing/2014/main" id="{F79117D0-2166-4AF1-90CF-48592178D581}"/>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1208" r="6026" b="1"/>
          <a:stretch/>
        </p:blipFill>
        <p:spPr>
          <a:xfrm>
            <a:off x="4636008" y="640082"/>
            <a:ext cx="6916329" cy="5577837"/>
          </a:xfrm>
          <a:prstGeom prst="rect">
            <a:avLst/>
          </a:prstGeom>
          <a:effectLst/>
        </p:spPr>
      </p:pic>
      <p:sp>
        <p:nvSpPr>
          <p:cNvPr id="4" name="Заголовок 3">
            <a:extLst>
              <a:ext uri="{FF2B5EF4-FFF2-40B4-BE49-F238E27FC236}">
                <a16:creationId xmlns:a16="http://schemas.microsoft.com/office/drawing/2014/main" id="{B30C4537-DBFB-4BEB-BDCB-483757AC5D69}"/>
              </a:ext>
            </a:extLst>
          </p:cNvPr>
          <p:cNvSpPr>
            <a:spLocks noGrp="1"/>
          </p:cNvSpPr>
          <p:nvPr>
            <p:ph type="title"/>
          </p:nvPr>
        </p:nvSpPr>
        <p:spPr>
          <a:xfrm>
            <a:off x="648929" y="629266"/>
            <a:ext cx="3667039" cy="1676603"/>
          </a:xfrm>
        </p:spPr>
        <p:txBody>
          <a:bodyPr vert="horz" lIns="91440" tIns="45720" rIns="91440" bIns="45720" rtlCol="0" anchor="ctr">
            <a:normAutofit/>
          </a:bodyPr>
          <a:lstStyle/>
          <a:p>
            <a:r>
              <a:rPr lang="en-US" sz="3400"/>
              <a:t>Core of your “thing” – MediaTek LinkIt Smart 7688 </a:t>
            </a:r>
          </a:p>
        </p:txBody>
      </p:sp>
      <p:sp>
        <p:nvSpPr>
          <p:cNvPr id="8" name="Объект 7">
            <a:extLst>
              <a:ext uri="{FF2B5EF4-FFF2-40B4-BE49-F238E27FC236}">
                <a16:creationId xmlns:a16="http://schemas.microsoft.com/office/drawing/2014/main" id="{A7D7F5B3-9251-463E-ABF4-8B6EE5EF9945}"/>
              </a:ext>
            </a:extLst>
          </p:cNvPr>
          <p:cNvSpPr>
            <a:spLocks noGrp="1"/>
          </p:cNvSpPr>
          <p:nvPr>
            <p:ph sz="half" idx="2"/>
          </p:nvPr>
        </p:nvSpPr>
        <p:spPr>
          <a:xfrm>
            <a:off x="648930" y="2438400"/>
            <a:ext cx="3667037" cy="3785419"/>
          </a:xfrm>
        </p:spPr>
        <p:txBody>
          <a:bodyPr vert="horz" lIns="91440" tIns="45720" rIns="91440" bIns="45720" rtlCol="0">
            <a:normAutofit/>
          </a:bodyPr>
          <a:lstStyle/>
          <a:p>
            <a:r>
              <a:rPr lang="en-US" sz="1800" dirty="0" err="1"/>
              <a:t>OpenWRT</a:t>
            </a:r>
            <a:endParaRPr lang="en-US" sz="1800" dirty="0"/>
          </a:p>
          <a:p>
            <a:r>
              <a:rPr lang="en-US" sz="1800" dirty="0"/>
              <a:t>Single input single output(1T1R) Wi-Fi 802.11 b/g/n.</a:t>
            </a:r>
          </a:p>
          <a:p>
            <a:r>
              <a:rPr lang="en-US" sz="1800" dirty="0"/>
              <a:t>Pin-out for GPIO, I2C, I2S, SPI, UART, PWM and Ethernet Port.</a:t>
            </a:r>
          </a:p>
          <a:p>
            <a:r>
              <a:rPr lang="en-US" sz="1800" dirty="0"/>
              <a:t>580 MHz MIPS CPU.</a:t>
            </a:r>
          </a:p>
          <a:p>
            <a:r>
              <a:rPr lang="en-US" sz="1800" dirty="0"/>
              <a:t>32MB flash and 128MB DDR2 RAM.</a:t>
            </a:r>
          </a:p>
          <a:p>
            <a:r>
              <a:rPr lang="en-US" sz="1800" dirty="0"/>
              <a:t>USB host.</a:t>
            </a:r>
          </a:p>
          <a:p>
            <a:r>
              <a:rPr lang="en-US" sz="1800" dirty="0"/>
              <a:t>Micro SD slot.</a:t>
            </a:r>
          </a:p>
        </p:txBody>
      </p:sp>
    </p:spTree>
    <p:extLst>
      <p:ext uri="{BB962C8B-B14F-4D97-AF65-F5344CB8AC3E}">
        <p14:creationId xmlns:p14="http://schemas.microsoft.com/office/powerpoint/2010/main" val="3671361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Объект 5">
            <a:extLst>
              <a:ext uri="{FF2B5EF4-FFF2-40B4-BE49-F238E27FC236}">
                <a16:creationId xmlns:a16="http://schemas.microsoft.com/office/drawing/2014/main" id="{8E7BF643-4FC5-4308-AF00-EF60B34CFBCF}"/>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8503" r="12113" b="-1"/>
          <a:stretch/>
        </p:blipFill>
        <p:spPr>
          <a:xfrm>
            <a:off x="4639056" y="10"/>
            <a:ext cx="7552944" cy="6857990"/>
          </a:xfrm>
          <a:prstGeom prst="rect">
            <a:avLst/>
          </a:prstGeom>
          <a:effectLst/>
        </p:spPr>
      </p:pic>
      <p:sp>
        <p:nvSpPr>
          <p:cNvPr id="2" name="Заголовок 1">
            <a:extLst>
              <a:ext uri="{FF2B5EF4-FFF2-40B4-BE49-F238E27FC236}">
                <a16:creationId xmlns:a16="http://schemas.microsoft.com/office/drawing/2014/main" id="{81B947E7-1C4B-4EF5-9502-CB58785D21C7}"/>
              </a:ext>
            </a:extLst>
          </p:cNvPr>
          <p:cNvSpPr>
            <a:spLocks noGrp="1"/>
          </p:cNvSpPr>
          <p:nvPr>
            <p:ph type="title"/>
          </p:nvPr>
        </p:nvSpPr>
        <p:spPr>
          <a:xfrm>
            <a:off x="648929" y="629266"/>
            <a:ext cx="3651467" cy="1676603"/>
          </a:xfrm>
        </p:spPr>
        <p:txBody>
          <a:bodyPr vert="horz" lIns="91440" tIns="45720" rIns="91440" bIns="45720" rtlCol="0" anchor="ctr">
            <a:normAutofit fontScale="90000"/>
          </a:bodyPr>
          <a:lstStyle/>
          <a:p>
            <a:r>
              <a:rPr lang="en-US" dirty="0"/>
              <a:t>Grove actuators and sensors </a:t>
            </a:r>
          </a:p>
        </p:txBody>
      </p:sp>
      <p:sp>
        <p:nvSpPr>
          <p:cNvPr id="3" name="Объект 2">
            <a:extLst>
              <a:ext uri="{FF2B5EF4-FFF2-40B4-BE49-F238E27FC236}">
                <a16:creationId xmlns:a16="http://schemas.microsoft.com/office/drawing/2014/main" id="{D6E27B59-E975-426E-BB0A-DF74BA9E0F7A}"/>
              </a:ext>
            </a:extLst>
          </p:cNvPr>
          <p:cNvSpPr>
            <a:spLocks noGrp="1"/>
          </p:cNvSpPr>
          <p:nvPr>
            <p:ph sz="half" idx="1"/>
          </p:nvPr>
        </p:nvSpPr>
        <p:spPr>
          <a:xfrm>
            <a:off x="648931" y="2438400"/>
            <a:ext cx="3651466" cy="3785419"/>
          </a:xfrm>
        </p:spPr>
        <p:txBody>
          <a:bodyPr vert="horz" lIns="91440" tIns="45720" rIns="91440" bIns="45720" rtlCol="0">
            <a:normAutofit/>
          </a:bodyPr>
          <a:lstStyle/>
          <a:p>
            <a:r>
              <a:rPr lang="en-US" sz="1800" dirty="0"/>
              <a:t>150+ ready sensors and actuators</a:t>
            </a:r>
          </a:p>
          <a:p>
            <a:r>
              <a:rPr lang="en-US" sz="1800" dirty="0"/>
              <a:t>Ready code and examples for main platforms</a:t>
            </a:r>
          </a:p>
          <a:p>
            <a:r>
              <a:rPr lang="en-US" sz="1800" dirty="0"/>
              <a:t>No PCB development and soldering needed</a:t>
            </a:r>
          </a:p>
          <a:p>
            <a:r>
              <a:rPr lang="en-US" sz="1800" dirty="0"/>
              <a:t>Good to quick start and </a:t>
            </a:r>
            <a:r>
              <a:rPr lang="en-US" sz="1800" dirty="0" err="1"/>
              <a:t>PoC</a:t>
            </a:r>
            <a:endParaRPr lang="en-US" sz="1800" dirty="0"/>
          </a:p>
        </p:txBody>
      </p:sp>
    </p:spTree>
    <p:extLst>
      <p:ext uri="{BB962C8B-B14F-4D97-AF65-F5344CB8AC3E}">
        <p14:creationId xmlns:p14="http://schemas.microsoft.com/office/powerpoint/2010/main" val="2448523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6" name="Rectangle 29">
            <a:extLst>
              <a:ext uri="{FF2B5EF4-FFF2-40B4-BE49-F238E27FC236}">
                <a16:creationId xmlns:a16="http://schemas.microsoft.com/office/drawing/2014/main" id="{EBB6D9F6-3E47-45AD-8461-718A3C87E3E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Rectangle 31">
            <a:extLst>
              <a:ext uri="{FF2B5EF4-FFF2-40B4-BE49-F238E27FC236}">
                <a16:creationId xmlns:a16="http://schemas.microsoft.com/office/drawing/2014/main" id="{22BB4F03-4463-45CC-89A7-8E03412EDDB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33">
            <a:extLst>
              <a:ext uri="{FF2B5EF4-FFF2-40B4-BE49-F238E27FC236}">
                <a16:creationId xmlns:a16="http://schemas.microsoft.com/office/drawing/2014/main" id="{80E1AEAE-1F52-4C29-925C-27738417E9F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35">
            <a:extLst>
              <a:ext uri="{FF2B5EF4-FFF2-40B4-BE49-F238E27FC236}">
                <a16:creationId xmlns:a16="http://schemas.microsoft.com/office/drawing/2014/main" id="{33B86BAE-87B4-4192-ABB2-627FFC965AC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37">
            <a:extLst>
              <a:ext uri="{FF2B5EF4-FFF2-40B4-BE49-F238E27FC236}">
                <a16:creationId xmlns:a16="http://schemas.microsoft.com/office/drawing/2014/main" id="{A3B16A00-A549-4B07-B8C2-4B3A966D9E2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 name="Объект 5">
            <a:extLst>
              <a:ext uri="{FF2B5EF4-FFF2-40B4-BE49-F238E27FC236}">
                <a16:creationId xmlns:a16="http://schemas.microsoft.com/office/drawing/2014/main" id="{2020135A-33D8-48C6-9729-E904CBE3B0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9463" y="4397860"/>
            <a:ext cx="3775899" cy="1906458"/>
          </a:xfrm>
          <a:prstGeom prst="rect">
            <a:avLst/>
          </a:prstGeom>
        </p:spPr>
      </p:pic>
      <p:pic>
        <p:nvPicPr>
          <p:cNvPr id="10" name="Рисунок 9">
            <a:extLst>
              <a:ext uri="{FF2B5EF4-FFF2-40B4-BE49-F238E27FC236}">
                <a16:creationId xmlns:a16="http://schemas.microsoft.com/office/drawing/2014/main" id="{767CB056-80D3-47C8-9553-C310EB57E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463" y="1127879"/>
            <a:ext cx="3775899" cy="2054089"/>
          </a:xfrm>
          <a:prstGeom prst="rect">
            <a:avLst/>
          </a:prstGeom>
        </p:spPr>
      </p:pic>
      <p:pic>
        <p:nvPicPr>
          <p:cNvPr id="20" name="Рисунок 19" descr="Изображение выглядит как снимок экрана&#10;&#10;Описание создано с высокой степенью достоверности">
            <a:extLst>
              <a:ext uri="{FF2B5EF4-FFF2-40B4-BE49-F238E27FC236}">
                <a16:creationId xmlns:a16="http://schemas.microsoft.com/office/drawing/2014/main" id="{1337AAC1-7650-4B6E-A3C6-97C4907291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9639" y="4063872"/>
            <a:ext cx="2438503" cy="1926417"/>
          </a:xfrm>
          <a:prstGeom prst="rect">
            <a:avLst/>
          </a:prstGeom>
        </p:spPr>
      </p:pic>
      <p:pic>
        <p:nvPicPr>
          <p:cNvPr id="22" name="Рисунок 21">
            <a:extLst>
              <a:ext uri="{FF2B5EF4-FFF2-40B4-BE49-F238E27FC236}">
                <a16:creationId xmlns:a16="http://schemas.microsoft.com/office/drawing/2014/main" id="{C9316070-423A-4FF3-A6B4-4CC4935EBC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9639" y="613781"/>
            <a:ext cx="2438503" cy="2438503"/>
          </a:xfrm>
          <a:prstGeom prst="rect">
            <a:avLst/>
          </a:prstGeom>
        </p:spPr>
      </p:pic>
      <p:sp>
        <p:nvSpPr>
          <p:cNvPr id="2" name="Заголовок 1">
            <a:extLst>
              <a:ext uri="{FF2B5EF4-FFF2-40B4-BE49-F238E27FC236}">
                <a16:creationId xmlns:a16="http://schemas.microsoft.com/office/drawing/2014/main" id="{D8FD04A9-D4E2-41C7-88F7-39766B5BD181}"/>
              </a:ext>
            </a:extLst>
          </p:cNvPr>
          <p:cNvSpPr>
            <a:spLocks noGrp="1"/>
          </p:cNvSpPr>
          <p:nvPr>
            <p:ph type="title"/>
          </p:nvPr>
        </p:nvSpPr>
        <p:spPr>
          <a:xfrm>
            <a:off x="804672" y="723578"/>
            <a:ext cx="3387106" cy="1645501"/>
          </a:xfrm>
        </p:spPr>
        <p:txBody>
          <a:bodyPr vert="horz" lIns="91440" tIns="45720" rIns="91440" bIns="45720" rtlCol="0" anchor="ctr">
            <a:normAutofit/>
          </a:bodyPr>
          <a:lstStyle/>
          <a:p>
            <a:r>
              <a:rPr lang="en-US"/>
              <a:t>Software</a:t>
            </a:r>
          </a:p>
        </p:txBody>
      </p:sp>
      <p:sp>
        <p:nvSpPr>
          <p:cNvPr id="52" name="Content Placeholder 26">
            <a:extLst>
              <a:ext uri="{FF2B5EF4-FFF2-40B4-BE49-F238E27FC236}">
                <a16:creationId xmlns:a16="http://schemas.microsoft.com/office/drawing/2014/main" id="{A856EDC4-F105-4930-819E-075C5712E3E0}"/>
              </a:ext>
            </a:extLst>
          </p:cNvPr>
          <p:cNvSpPr>
            <a:spLocks noGrp="1"/>
          </p:cNvSpPr>
          <p:nvPr>
            <p:ph sz="half" idx="1"/>
          </p:nvPr>
        </p:nvSpPr>
        <p:spPr>
          <a:xfrm>
            <a:off x="804672" y="2548467"/>
            <a:ext cx="3387105" cy="3628495"/>
          </a:xfrm>
        </p:spPr>
        <p:txBody>
          <a:bodyPr vert="horz" lIns="91440" tIns="45720" rIns="91440" bIns="45720" rtlCol="0">
            <a:normAutofit/>
          </a:bodyPr>
          <a:lstStyle/>
          <a:p>
            <a:r>
              <a:rPr lang="en-US" sz="1800" dirty="0"/>
              <a:t>Your “thing” has a OS </a:t>
            </a:r>
            <a:r>
              <a:rPr lang="en-US" sz="1800" dirty="0" err="1"/>
              <a:t>OpenWRT</a:t>
            </a:r>
            <a:r>
              <a:rPr lang="en-US" sz="1800" dirty="0"/>
              <a:t>. It’s a good news for start!</a:t>
            </a:r>
          </a:p>
          <a:p>
            <a:r>
              <a:rPr lang="en-US" sz="1800" dirty="0"/>
              <a:t>For your “thing” you can write code on high-level languages – Python, Node.JS, Lua… </a:t>
            </a:r>
          </a:p>
          <a:p>
            <a:r>
              <a:rPr lang="en-US" sz="1800" dirty="0"/>
              <a:t>For own workshop we will use free cloud backend dweet.io with visualizing tool freeboard.io</a:t>
            </a:r>
          </a:p>
          <a:p>
            <a:r>
              <a:rPr lang="en-US" sz="1800" dirty="0"/>
              <a:t>As we have OS so we can connect to own “thing” by SSH</a:t>
            </a:r>
          </a:p>
        </p:txBody>
      </p:sp>
    </p:spTree>
    <p:extLst>
      <p:ext uri="{BB962C8B-B14F-4D97-AF65-F5344CB8AC3E}">
        <p14:creationId xmlns:p14="http://schemas.microsoft.com/office/powerpoint/2010/main" val="2683697809"/>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B30C4537-DBFB-4BEB-BDCB-483757AC5D69}"/>
              </a:ext>
            </a:extLst>
          </p:cNvPr>
          <p:cNvSpPr>
            <a:spLocks noGrp="1"/>
          </p:cNvSpPr>
          <p:nvPr>
            <p:ph type="title"/>
          </p:nvPr>
        </p:nvSpPr>
        <p:spPr/>
        <p:txBody>
          <a:bodyPr/>
          <a:lstStyle/>
          <a:p>
            <a:r>
              <a:rPr lang="en-US" dirty="0"/>
              <a:t>Lab 01 - Blink</a:t>
            </a:r>
            <a:endParaRPr lang="ru-RU" dirty="0"/>
          </a:p>
        </p:txBody>
      </p:sp>
      <p:sp>
        <p:nvSpPr>
          <p:cNvPr id="5" name="Объект 4">
            <a:extLst>
              <a:ext uri="{FF2B5EF4-FFF2-40B4-BE49-F238E27FC236}">
                <a16:creationId xmlns:a16="http://schemas.microsoft.com/office/drawing/2014/main" id="{E1B008D9-45FF-48A9-B107-98CC10FD66B7}"/>
              </a:ext>
            </a:extLst>
          </p:cNvPr>
          <p:cNvSpPr>
            <a:spLocks noGrp="1"/>
          </p:cNvSpPr>
          <p:nvPr>
            <p:ph idx="1"/>
          </p:nvPr>
        </p:nvSpPr>
        <p:spPr/>
        <p:txBody>
          <a:bodyPr/>
          <a:lstStyle/>
          <a:p>
            <a:r>
              <a:rPr lang="en-US" dirty="0"/>
              <a:t>Your script placed at </a:t>
            </a:r>
            <a:r>
              <a:rPr lang="en-US" b="1" i="1" dirty="0"/>
              <a:t>~/ws_iotstarted/lab01/lab01.py</a:t>
            </a:r>
          </a:p>
          <a:p>
            <a:r>
              <a:rPr lang="en-US" dirty="0"/>
              <a:t>Change directory by </a:t>
            </a:r>
            <a:r>
              <a:rPr lang="en-US" b="1" i="1" dirty="0"/>
              <a:t>cd</a:t>
            </a:r>
            <a:r>
              <a:rPr lang="en-US" dirty="0"/>
              <a:t> command</a:t>
            </a:r>
          </a:p>
          <a:p>
            <a:r>
              <a:rPr lang="en-US" dirty="0"/>
              <a:t>Open the script by </a:t>
            </a:r>
            <a:r>
              <a:rPr lang="en-US" b="1" i="1" dirty="0" err="1"/>
              <a:t>nano</a:t>
            </a:r>
            <a:endParaRPr lang="en-US" b="1" i="1" dirty="0"/>
          </a:p>
          <a:p>
            <a:r>
              <a:rPr lang="en-US" dirty="0"/>
              <a:t>Following instruction in the code</a:t>
            </a:r>
          </a:p>
          <a:p>
            <a:r>
              <a:rPr lang="en-US" dirty="0"/>
              <a:t>Then exit from </a:t>
            </a:r>
            <a:r>
              <a:rPr lang="en-US" dirty="0" err="1"/>
              <a:t>nano</a:t>
            </a:r>
            <a:r>
              <a:rPr lang="en-US" dirty="0"/>
              <a:t> by pressing </a:t>
            </a:r>
            <a:r>
              <a:rPr lang="en-US" b="1" i="1" dirty="0" err="1"/>
              <a:t>Ctrl+X</a:t>
            </a:r>
            <a:endParaRPr lang="en-US" b="1" i="1" dirty="0"/>
          </a:p>
          <a:p>
            <a:r>
              <a:rPr lang="en-US" dirty="0"/>
              <a:t>Run code by </a:t>
            </a:r>
            <a:r>
              <a:rPr lang="en-US" b="1" dirty="0"/>
              <a:t>./lab01.py</a:t>
            </a:r>
          </a:p>
          <a:p>
            <a:r>
              <a:rPr lang="en-US" dirty="0"/>
              <a:t>If you want to exit from script press </a:t>
            </a:r>
            <a:r>
              <a:rPr lang="en-US" b="1" i="1" dirty="0" err="1"/>
              <a:t>Ctrl+C</a:t>
            </a:r>
            <a:endParaRPr lang="en-US" b="1" i="1" dirty="0"/>
          </a:p>
          <a:p>
            <a:r>
              <a:rPr lang="en-US" dirty="0"/>
              <a:t>Finish!</a:t>
            </a:r>
            <a:endParaRPr lang="ru-RU" dirty="0"/>
          </a:p>
        </p:txBody>
      </p:sp>
    </p:spTree>
    <p:extLst>
      <p:ext uri="{BB962C8B-B14F-4D97-AF65-F5344CB8AC3E}">
        <p14:creationId xmlns:p14="http://schemas.microsoft.com/office/powerpoint/2010/main" val="3839610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B30C4537-DBFB-4BEB-BDCB-483757AC5D69}"/>
              </a:ext>
            </a:extLst>
          </p:cNvPr>
          <p:cNvSpPr>
            <a:spLocks noGrp="1"/>
          </p:cNvSpPr>
          <p:nvPr>
            <p:ph type="title"/>
          </p:nvPr>
        </p:nvSpPr>
        <p:spPr/>
        <p:txBody>
          <a:bodyPr/>
          <a:lstStyle/>
          <a:p>
            <a:r>
              <a:rPr lang="en-US" dirty="0"/>
              <a:t>Lab 02 – First sensor</a:t>
            </a:r>
            <a:endParaRPr lang="ru-RU" dirty="0"/>
          </a:p>
        </p:txBody>
      </p:sp>
      <p:sp>
        <p:nvSpPr>
          <p:cNvPr id="6" name="Объект 4">
            <a:extLst>
              <a:ext uri="{FF2B5EF4-FFF2-40B4-BE49-F238E27FC236}">
                <a16:creationId xmlns:a16="http://schemas.microsoft.com/office/drawing/2014/main" id="{94F83D18-C74F-49FC-81CD-8B63C6504B23}"/>
              </a:ext>
            </a:extLst>
          </p:cNvPr>
          <p:cNvSpPr>
            <a:spLocks noGrp="1"/>
          </p:cNvSpPr>
          <p:nvPr>
            <p:ph idx="1"/>
          </p:nvPr>
        </p:nvSpPr>
        <p:spPr>
          <a:xfrm>
            <a:off x="838200" y="1825625"/>
            <a:ext cx="10515600" cy="4351338"/>
          </a:xfrm>
        </p:spPr>
        <p:txBody>
          <a:bodyPr/>
          <a:lstStyle/>
          <a:p>
            <a:r>
              <a:rPr lang="en-US" dirty="0"/>
              <a:t>Your script placed at </a:t>
            </a:r>
            <a:r>
              <a:rPr lang="en-US" b="1" i="1" dirty="0"/>
              <a:t>~/ws_iotstarted/lab02/lab02.py</a:t>
            </a:r>
          </a:p>
          <a:p>
            <a:r>
              <a:rPr lang="en-US" dirty="0"/>
              <a:t>Change directory by </a:t>
            </a:r>
            <a:r>
              <a:rPr lang="en-US" b="1" i="1" dirty="0"/>
              <a:t>cd</a:t>
            </a:r>
            <a:r>
              <a:rPr lang="en-US" dirty="0"/>
              <a:t> command</a:t>
            </a:r>
          </a:p>
          <a:p>
            <a:r>
              <a:rPr lang="en-US" dirty="0"/>
              <a:t>Open the script by </a:t>
            </a:r>
            <a:r>
              <a:rPr lang="en-US" b="1" i="1" dirty="0" err="1"/>
              <a:t>nano</a:t>
            </a:r>
            <a:endParaRPr lang="en-US" b="1" i="1" dirty="0"/>
          </a:p>
          <a:p>
            <a:r>
              <a:rPr lang="en-US" dirty="0"/>
              <a:t>Following instruction in the code</a:t>
            </a:r>
          </a:p>
          <a:p>
            <a:r>
              <a:rPr lang="en-US" dirty="0"/>
              <a:t>Then exit from </a:t>
            </a:r>
            <a:r>
              <a:rPr lang="en-US" dirty="0" err="1"/>
              <a:t>nano</a:t>
            </a:r>
            <a:r>
              <a:rPr lang="en-US" dirty="0"/>
              <a:t> by pressing </a:t>
            </a:r>
            <a:r>
              <a:rPr lang="en-US" b="1" i="1" dirty="0" err="1"/>
              <a:t>Ctrl+X</a:t>
            </a:r>
            <a:endParaRPr lang="en-US" b="1" i="1" dirty="0"/>
          </a:p>
          <a:p>
            <a:r>
              <a:rPr lang="en-US" dirty="0"/>
              <a:t>Run code by </a:t>
            </a:r>
            <a:r>
              <a:rPr lang="en-US" b="1" dirty="0"/>
              <a:t>./lab02.py</a:t>
            </a:r>
          </a:p>
          <a:p>
            <a:r>
              <a:rPr lang="en-US" dirty="0"/>
              <a:t>If you want to exit from script press </a:t>
            </a:r>
            <a:r>
              <a:rPr lang="en-US" b="1" i="1" dirty="0" err="1"/>
              <a:t>Ctrl+C</a:t>
            </a:r>
            <a:endParaRPr lang="en-US" b="1" i="1" dirty="0"/>
          </a:p>
          <a:p>
            <a:r>
              <a:rPr lang="en-US" dirty="0"/>
              <a:t>Finish!</a:t>
            </a:r>
            <a:endParaRPr lang="ru-RU" dirty="0"/>
          </a:p>
        </p:txBody>
      </p:sp>
    </p:spTree>
    <p:extLst>
      <p:ext uri="{BB962C8B-B14F-4D97-AF65-F5344CB8AC3E}">
        <p14:creationId xmlns:p14="http://schemas.microsoft.com/office/powerpoint/2010/main" val="3704297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B30C4537-DBFB-4BEB-BDCB-483757AC5D69}"/>
              </a:ext>
            </a:extLst>
          </p:cNvPr>
          <p:cNvSpPr>
            <a:spLocks noGrp="1"/>
          </p:cNvSpPr>
          <p:nvPr>
            <p:ph type="title"/>
          </p:nvPr>
        </p:nvSpPr>
        <p:spPr/>
        <p:txBody>
          <a:bodyPr/>
          <a:lstStyle/>
          <a:p>
            <a:r>
              <a:rPr lang="en-US" dirty="0"/>
              <a:t>Lab 03 – Send data to cloud</a:t>
            </a:r>
            <a:endParaRPr lang="ru-RU" dirty="0"/>
          </a:p>
        </p:txBody>
      </p:sp>
      <p:sp>
        <p:nvSpPr>
          <p:cNvPr id="6" name="Объект 4">
            <a:extLst>
              <a:ext uri="{FF2B5EF4-FFF2-40B4-BE49-F238E27FC236}">
                <a16:creationId xmlns:a16="http://schemas.microsoft.com/office/drawing/2014/main" id="{F37473FB-0640-46E6-8815-E82267379007}"/>
              </a:ext>
            </a:extLst>
          </p:cNvPr>
          <p:cNvSpPr>
            <a:spLocks noGrp="1"/>
          </p:cNvSpPr>
          <p:nvPr>
            <p:ph idx="1"/>
          </p:nvPr>
        </p:nvSpPr>
        <p:spPr/>
        <p:txBody>
          <a:bodyPr>
            <a:normAutofit fontScale="85000" lnSpcReduction="20000"/>
          </a:bodyPr>
          <a:lstStyle/>
          <a:p>
            <a:r>
              <a:rPr lang="en-US" dirty="0"/>
              <a:t>First – finish registration on </a:t>
            </a:r>
            <a:r>
              <a:rPr lang="en-US" dirty="0">
                <a:hlinkClick r:id="rId2"/>
              </a:rPr>
              <a:t>http://freeboard.io</a:t>
            </a:r>
            <a:endParaRPr lang="en-US" dirty="0"/>
          </a:p>
          <a:p>
            <a:r>
              <a:rPr lang="en-US" dirty="0"/>
              <a:t>Your script placed at </a:t>
            </a:r>
            <a:r>
              <a:rPr lang="en-US" b="1" i="1" dirty="0"/>
              <a:t>~/ws_iotstarted/lab03/lab03.py</a:t>
            </a:r>
          </a:p>
          <a:p>
            <a:r>
              <a:rPr lang="en-US" dirty="0"/>
              <a:t>Change directory by </a:t>
            </a:r>
            <a:r>
              <a:rPr lang="en-US" b="1" i="1" dirty="0"/>
              <a:t>cd</a:t>
            </a:r>
            <a:r>
              <a:rPr lang="en-US" dirty="0"/>
              <a:t> command</a:t>
            </a:r>
          </a:p>
          <a:p>
            <a:r>
              <a:rPr lang="en-US" dirty="0"/>
              <a:t>Open the script by </a:t>
            </a:r>
            <a:r>
              <a:rPr lang="en-US" b="1" i="1" dirty="0" err="1"/>
              <a:t>nano</a:t>
            </a:r>
            <a:endParaRPr lang="en-US" b="1" i="1" dirty="0"/>
          </a:p>
          <a:p>
            <a:r>
              <a:rPr lang="en-US" dirty="0"/>
              <a:t>Following instruction in the code</a:t>
            </a:r>
          </a:p>
          <a:p>
            <a:r>
              <a:rPr lang="en-US" dirty="0"/>
              <a:t>Then exit from </a:t>
            </a:r>
            <a:r>
              <a:rPr lang="en-US" dirty="0" err="1"/>
              <a:t>nano</a:t>
            </a:r>
            <a:r>
              <a:rPr lang="en-US" dirty="0"/>
              <a:t> by pressing </a:t>
            </a:r>
            <a:r>
              <a:rPr lang="en-US" b="1" i="1" dirty="0" err="1"/>
              <a:t>Ctrl+X</a:t>
            </a:r>
            <a:endParaRPr lang="en-US" b="1" i="1" dirty="0"/>
          </a:p>
          <a:p>
            <a:r>
              <a:rPr lang="en-US" dirty="0"/>
              <a:t>Run code by </a:t>
            </a:r>
            <a:r>
              <a:rPr lang="en-US" b="1" dirty="0"/>
              <a:t>./lab03.py</a:t>
            </a:r>
          </a:p>
          <a:p>
            <a:r>
              <a:rPr lang="en-US" dirty="0"/>
              <a:t>If you want to exit from script press </a:t>
            </a:r>
            <a:r>
              <a:rPr lang="en-US" b="1" i="1" dirty="0" err="1"/>
              <a:t>Ctrl+C</a:t>
            </a:r>
            <a:endParaRPr lang="en-US" b="1" i="1" dirty="0"/>
          </a:p>
          <a:p>
            <a:r>
              <a:rPr lang="en-US" dirty="0"/>
              <a:t>Go to </a:t>
            </a:r>
            <a:r>
              <a:rPr lang="en-US" dirty="0">
                <a:hlinkClick r:id="rId3"/>
              </a:rPr>
              <a:t>http://dweet.io</a:t>
            </a:r>
            <a:r>
              <a:rPr lang="en-US" dirty="0"/>
              <a:t> and verify data ingestion</a:t>
            </a:r>
          </a:p>
          <a:p>
            <a:r>
              <a:rPr lang="en-US" dirty="0"/>
              <a:t>Go to </a:t>
            </a:r>
            <a:r>
              <a:rPr lang="en-US" dirty="0">
                <a:hlinkClick r:id="rId2"/>
              </a:rPr>
              <a:t>http://freeboard.io</a:t>
            </a:r>
            <a:r>
              <a:rPr lang="en-US" dirty="0"/>
              <a:t> and build your dashboard</a:t>
            </a:r>
          </a:p>
          <a:p>
            <a:r>
              <a:rPr lang="en-US" dirty="0"/>
              <a:t>Finish!</a:t>
            </a:r>
            <a:endParaRPr lang="ru-RU" dirty="0"/>
          </a:p>
        </p:txBody>
      </p:sp>
    </p:spTree>
    <p:extLst>
      <p:ext uri="{BB962C8B-B14F-4D97-AF65-F5344CB8AC3E}">
        <p14:creationId xmlns:p14="http://schemas.microsoft.com/office/powerpoint/2010/main" val="3306952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Evolution of Industry</a:t>
            </a:r>
            <a:endParaRPr lang="ru-RU" dirty="0"/>
          </a:p>
        </p:txBody>
      </p:sp>
      <p:pic>
        <p:nvPicPr>
          <p:cNvPr id="6" name="Рисунок 5">
            <a:extLst>
              <a:ext uri="{FF2B5EF4-FFF2-40B4-BE49-F238E27FC236}">
                <a16:creationId xmlns:a16="http://schemas.microsoft.com/office/drawing/2014/main" id="{EBDE6165-FEDE-468F-84DE-76ADD41FE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836" y="1432781"/>
            <a:ext cx="10632327" cy="5167312"/>
          </a:xfrm>
          <a:prstGeom prst="rect">
            <a:avLst/>
          </a:prstGeom>
        </p:spPr>
      </p:pic>
    </p:spTree>
    <p:extLst>
      <p:ext uri="{BB962C8B-B14F-4D97-AF65-F5344CB8AC3E}">
        <p14:creationId xmlns:p14="http://schemas.microsoft.com/office/powerpoint/2010/main" val="1106774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B30C4537-DBFB-4BEB-BDCB-483757AC5D69}"/>
              </a:ext>
            </a:extLst>
          </p:cNvPr>
          <p:cNvSpPr>
            <a:spLocks noGrp="1"/>
          </p:cNvSpPr>
          <p:nvPr>
            <p:ph type="title"/>
          </p:nvPr>
        </p:nvSpPr>
        <p:spPr/>
        <p:txBody>
          <a:bodyPr/>
          <a:lstStyle/>
          <a:p>
            <a:r>
              <a:rPr lang="en-US" dirty="0"/>
              <a:t>Lab 04 – Be connected</a:t>
            </a:r>
            <a:endParaRPr lang="ru-RU" dirty="0"/>
          </a:p>
        </p:txBody>
      </p:sp>
      <p:sp>
        <p:nvSpPr>
          <p:cNvPr id="6" name="Объект 4">
            <a:extLst>
              <a:ext uri="{FF2B5EF4-FFF2-40B4-BE49-F238E27FC236}">
                <a16:creationId xmlns:a16="http://schemas.microsoft.com/office/drawing/2014/main" id="{B7E3B94C-46F7-4652-87D3-F6D9D09743CE}"/>
              </a:ext>
            </a:extLst>
          </p:cNvPr>
          <p:cNvSpPr>
            <a:spLocks noGrp="1"/>
          </p:cNvSpPr>
          <p:nvPr>
            <p:ph idx="1"/>
          </p:nvPr>
        </p:nvSpPr>
        <p:spPr>
          <a:xfrm>
            <a:off x="838200" y="1825625"/>
            <a:ext cx="10515600" cy="4351338"/>
          </a:xfrm>
        </p:spPr>
        <p:txBody>
          <a:bodyPr>
            <a:normAutofit fontScale="92500" lnSpcReduction="20000"/>
          </a:bodyPr>
          <a:lstStyle/>
          <a:p>
            <a:r>
              <a:rPr lang="en-US" dirty="0"/>
              <a:t>Show your soft-skills – if you have sensor find another participant with actuator and vice </a:t>
            </a:r>
            <a:r>
              <a:rPr lang="en-US" dirty="0" err="1"/>
              <a:t>verca</a:t>
            </a:r>
            <a:r>
              <a:rPr lang="en-US" dirty="0"/>
              <a:t> </a:t>
            </a:r>
          </a:p>
          <a:p>
            <a:r>
              <a:rPr lang="en-US" dirty="0"/>
              <a:t>Your script placed at </a:t>
            </a:r>
            <a:r>
              <a:rPr lang="en-US" b="1" i="1" dirty="0"/>
              <a:t>~/ws_iotstarted/lab04/lab04_actuator.py </a:t>
            </a:r>
            <a:r>
              <a:rPr lang="en-US" dirty="0"/>
              <a:t>or </a:t>
            </a:r>
            <a:r>
              <a:rPr lang="en-US" b="1" i="1" dirty="0"/>
              <a:t>~/ws_iotstarted/lab04/lab04_sensor.py</a:t>
            </a:r>
            <a:r>
              <a:rPr lang="en-US" dirty="0"/>
              <a:t> (</a:t>
            </a:r>
            <a:r>
              <a:rPr lang="en-US" dirty="0" err="1"/>
              <a:t>depence</a:t>
            </a:r>
            <a:r>
              <a:rPr lang="en-US" dirty="0"/>
              <a:t> from your “thing”)</a:t>
            </a:r>
            <a:endParaRPr lang="en-US" b="1" i="1" dirty="0"/>
          </a:p>
          <a:p>
            <a:r>
              <a:rPr lang="en-US" dirty="0"/>
              <a:t>Change directory by </a:t>
            </a:r>
            <a:r>
              <a:rPr lang="en-US" b="1" i="1" dirty="0"/>
              <a:t>cd</a:t>
            </a:r>
            <a:r>
              <a:rPr lang="en-US" dirty="0"/>
              <a:t> command</a:t>
            </a:r>
          </a:p>
          <a:p>
            <a:r>
              <a:rPr lang="en-US" dirty="0"/>
              <a:t>Open the script by </a:t>
            </a:r>
            <a:r>
              <a:rPr lang="en-US" b="1" i="1" dirty="0" err="1"/>
              <a:t>nano</a:t>
            </a:r>
            <a:endParaRPr lang="en-US" b="1" i="1" dirty="0"/>
          </a:p>
          <a:p>
            <a:r>
              <a:rPr lang="en-US" dirty="0"/>
              <a:t>Following instruction in the code</a:t>
            </a:r>
          </a:p>
          <a:p>
            <a:r>
              <a:rPr lang="en-US" dirty="0"/>
              <a:t>Then exit from </a:t>
            </a:r>
            <a:r>
              <a:rPr lang="en-US" dirty="0" err="1"/>
              <a:t>nano</a:t>
            </a:r>
            <a:r>
              <a:rPr lang="en-US" dirty="0"/>
              <a:t> by pressing </a:t>
            </a:r>
            <a:r>
              <a:rPr lang="en-US" b="1" i="1" dirty="0" err="1"/>
              <a:t>Ctrl+X</a:t>
            </a:r>
            <a:endParaRPr lang="en-US" b="1" i="1" dirty="0"/>
          </a:p>
          <a:p>
            <a:r>
              <a:rPr lang="en-US" dirty="0"/>
              <a:t>Run code by </a:t>
            </a:r>
            <a:r>
              <a:rPr lang="en-US" b="1" dirty="0"/>
              <a:t>./lab04_sensor.py </a:t>
            </a:r>
            <a:r>
              <a:rPr lang="en-US" dirty="0"/>
              <a:t>or </a:t>
            </a:r>
            <a:r>
              <a:rPr lang="en-US" b="1" dirty="0"/>
              <a:t>./lab04_actuator.py</a:t>
            </a:r>
          </a:p>
          <a:p>
            <a:r>
              <a:rPr lang="en-US" dirty="0"/>
              <a:t>If you want to exit from script press </a:t>
            </a:r>
            <a:r>
              <a:rPr lang="en-US" b="1" i="1" dirty="0" err="1"/>
              <a:t>Ctrl+C</a:t>
            </a:r>
            <a:endParaRPr lang="en-US" b="1" i="1" dirty="0"/>
          </a:p>
          <a:p>
            <a:r>
              <a:rPr lang="en-US" dirty="0"/>
              <a:t>Finish!</a:t>
            </a:r>
          </a:p>
        </p:txBody>
      </p:sp>
    </p:spTree>
    <p:extLst>
      <p:ext uri="{BB962C8B-B14F-4D97-AF65-F5344CB8AC3E}">
        <p14:creationId xmlns:p14="http://schemas.microsoft.com/office/powerpoint/2010/main" val="3651109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дзаголовок 4"/>
          <p:cNvSpPr>
            <a:spLocks noGrp="1"/>
          </p:cNvSpPr>
          <p:nvPr>
            <p:ph type="subTitle" idx="1"/>
          </p:nvPr>
        </p:nvSpPr>
        <p:spPr>
          <a:xfrm>
            <a:off x="1524000" y="3602038"/>
            <a:ext cx="9144000" cy="2673716"/>
          </a:xfrm>
        </p:spPr>
        <p:txBody>
          <a:bodyPr>
            <a:normAutofit/>
          </a:bodyPr>
          <a:lstStyle/>
          <a:p>
            <a:r>
              <a:rPr lang="en-US" dirty="0"/>
              <a:t>Danil Borchevkin</a:t>
            </a:r>
            <a:endParaRPr lang="ru-RU" dirty="0"/>
          </a:p>
          <a:p>
            <a:r>
              <a:rPr lang="ru-RU" dirty="0"/>
              <a:t>+7 911 469 22 17</a:t>
            </a:r>
            <a:endParaRPr lang="ru-RU" dirty="0">
              <a:hlinkClick r:id="rId2"/>
            </a:endParaRPr>
          </a:p>
          <a:p>
            <a:r>
              <a:rPr lang="en-US" dirty="0">
                <a:hlinkClick r:id="rId2"/>
              </a:rPr>
              <a:t>Danil.Borchevkin@Lab409.ru</a:t>
            </a:r>
            <a:endParaRPr lang="en-US" dirty="0"/>
          </a:p>
          <a:p>
            <a:r>
              <a:rPr lang="en-US" dirty="0">
                <a:hlinkClick r:id="rId3" action="ppaction://hlinkfile"/>
              </a:rPr>
              <a:t>Lab409.ru</a:t>
            </a:r>
            <a:endParaRPr lang="en-US" dirty="0"/>
          </a:p>
          <a:p>
            <a:endParaRPr lang="en-US" dirty="0"/>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4192" y="1321884"/>
            <a:ext cx="2638425" cy="2095500"/>
          </a:xfrm>
          <a:prstGeom prst="rect">
            <a:avLst/>
          </a:prstGeom>
        </p:spPr>
      </p:pic>
    </p:spTree>
    <p:extLst>
      <p:ext uri="{BB962C8B-B14F-4D97-AF65-F5344CB8AC3E}">
        <p14:creationId xmlns:p14="http://schemas.microsoft.com/office/powerpoint/2010/main" val="575457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History of IoT</a:t>
            </a:r>
            <a:endParaRPr lang="ru-RU" dirty="0"/>
          </a:p>
        </p:txBody>
      </p:sp>
      <p:sp>
        <p:nvSpPr>
          <p:cNvPr id="3" name="Объект 2"/>
          <p:cNvSpPr>
            <a:spLocks noGrp="1"/>
          </p:cNvSpPr>
          <p:nvPr>
            <p:ph idx="1"/>
          </p:nvPr>
        </p:nvSpPr>
        <p:spPr/>
        <p:txBody>
          <a:bodyPr>
            <a:normAutofit fontScale="92500" lnSpcReduction="20000"/>
          </a:bodyPr>
          <a:lstStyle/>
          <a:p>
            <a:r>
              <a:rPr lang="en-US" dirty="0"/>
              <a:t>198x – D2D conception.</a:t>
            </a:r>
          </a:p>
          <a:p>
            <a:r>
              <a:rPr lang="en-US" dirty="0"/>
              <a:t>1990 – first connected thing – a </a:t>
            </a:r>
            <a:r>
              <a:rPr lang="en-US" dirty="0" err="1"/>
              <a:t>toster</a:t>
            </a:r>
            <a:r>
              <a:rPr lang="en-US" dirty="0"/>
              <a:t> with embedded TCP/IP abilities.</a:t>
            </a:r>
          </a:p>
          <a:p>
            <a:r>
              <a:rPr lang="ru-RU" dirty="0"/>
              <a:t>1990</a:t>
            </a:r>
            <a:r>
              <a:rPr lang="en-US" dirty="0"/>
              <a:t> – several guys in Sun Microsystems start develop new language for embedded systems.</a:t>
            </a:r>
          </a:p>
          <a:p>
            <a:r>
              <a:rPr lang="en-US" dirty="0"/>
              <a:t>199x – M2M</a:t>
            </a:r>
            <a:r>
              <a:rPr lang="ru-RU" dirty="0"/>
              <a:t> </a:t>
            </a:r>
            <a:r>
              <a:rPr lang="en-US" dirty="0"/>
              <a:t>expansion (POS, ATM, banking).</a:t>
            </a:r>
          </a:p>
          <a:p>
            <a:r>
              <a:rPr lang="en-US" dirty="0"/>
              <a:t>1999 – IoT named IoT by Kevin Ashton (MIT, </a:t>
            </a:r>
            <a:r>
              <a:rPr lang="ru-RU" dirty="0" err="1"/>
              <a:t>Auto</a:t>
            </a:r>
            <a:r>
              <a:rPr lang="ru-RU" dirty="0"/>
              <a:t>-ID</a:t>
            </a:r>
            <a:r>
              <a:rPr lang="en-US" dirty="0"/>
              <a:t>) during presentation for </a:t>
            </a:r>
            <a:r>
              <a:rPr lang="ru-RU" dirty="0" err="1"/>
              <a:t>Procter</a:t>
            </a:r>
            <a:r>
              <a:rPr lang="ru-RU" dirty="0"/>
              <a:t> &amp; </a:t>
            </a:r>
            <a:r>
              <a:rPr lang="ru-RU" dirty="0" err="1"/>
              <a:t>Gamble</a:t>
            </a:r>
            <a:r>
              <a:rPr lang="en-US" dirty="0"/>
              <a:t> (RFID for logistics)</a:t>
            </a:r>
            <a:r>
              <a:rPr lang="ru-RU" dirty="0"/>
              <a:t>. </a:t>
            </a:r>
            <a:endParaRPr lang="en-US" dirty="0"/>
          </a:p>
          <a:p>
            <a:r>
              <a:rPr lang="ru-RU" dirty="0"/>
              <a:t>2004 </a:t>
            </a:r>
            <a:r>
              <a:rPr lang="en-US" dirty="0"/>
              <a:t>– article in </a:t>
            </a:r>
            <a:r>
              <a:rPr lang="ru-RU" dirty="0" err="1"/>
              <a:t>Scientific</a:t>
            </a:r>
            <a:r>
              <a:rPr lang="ru-RU" dirty="0"/>
              <a:t> </a:t>
            </a:r>
            <a:r>
              <a:rPr lang="ru-RU" dirty="0" err="1"/>
              <a:t>American</a:t>
            </a:r>
            <a:r>
              <a:rPr lang="ru-RU" dirty="0"/>
              <a:t> </a:t>
            </a:r>
            <a:r>
              <a:rPr lang="en-US" dirty="0"/>
              <a:t>about IoT conception</a:t>
            </a:r>
            <a:r>
              <a:rPr lang="ru-RU" dirty="0"/>
              <a:t>.</a:t>
            </a:r>
          </a:p>
          <a:p>
            <a:r>
              <a:rPr lang="ru-RU" dirty="0"/>
              <a:t>2008</a:t>
            </a:r>
            <a:r>
              <a:rPr lang="en-US" dirty="0"/>
              <a:t> – USIC named IoT one of six dangerous technologies</a:t>
            </a:r>
            <a:r>
              <a:rPr lang="ru-RU" dirty="0"/>
              <a:t>.</a:t>
            </a:r>
          </a:p>
          <a:p>
            <a:r>
              <a:rPr lang="ru-RU" dirty="0">
                <a:solidFill>
                  <a:schemeClr val="accent1">
                    <a:lumMod val="75000"/>
                  </a:schemeClr>
                </a:solidFill>
              </a:rPr>
              <a:t>2009 -  </a:t>
            </a:r>
            <a:r>
              <a:rPr lang="en-US" dirty="0" err="1">
                <a:solidFill>
                  <a:schemeClr val="accent1">
                    <a:lumMod val="75000"/>
                  </a:schemeClr>
                </a:solidFill>
              </a:rPr>
              <a:t>borning</a:t>
            </a:r>
            <a:r>
              <a:rPr lang="en-US" dirty="0">
                <a:solidFill>
                  <a:schemeClr val="accent1">
                    <a:lumMod val="75000"/>
                  </a:schemeClr>
                </a:solidFill>
              </a:rPr>
              <a:t> of </a:t>
            </a:r>
            <a:r>
              <a:rPr lang="ru-RU" dirty="0">
                <a:solidFill>
                  <a:schemeClr val="accent1">
                    <a:lumMod val="75000"/>
                  </a:schemeClr>
                </a:solidFill>
              </a:rPr>
              <a:t> </a:t>
            </a:r>
            <a:r>
              <a:rPr lang="en-US" dirty="0">
                <a:solidFill>
                  <a:schemeClr val="accent1">
                    <a:lumMod val="75000"/>
                  </a:schemeClr>
                </a:solidFill>
              </a:rPr>
              <a:t>IoT – amount of things exceeded people’s population.</a:t>
            </a:r>
            <a:endParaRPr lang="ru-RU" dirty="0">
              <a:solidFill>
                <a:schemeClr val="accent1">
                  <a:lumMod val="75000"/>
                </a:schemeClr>
              </a:solidFill>
            </a:endParaRPr>
          </a:p>
          <a:p>
            <a:r>
              <a:rPr lang="ru-RU" dirty="0"/>
              <a:t>2011 - </a:t>
            </a:r>
            <a:r>
              <a:rPr lang="ru-RU" dirty="0" err="1"/>
              <a:t>Gartner</a:t>
            </a:r>
            <a:r>
              <a:rPr lang="ru-RU" dirty="0"/>
              <a:t> </a:t>
            </a:r>
            <a:r>
              <a:rPr lang="en-US" dirty="0"/>
              <a:t>named </a:t>
            </a:r>
            <a:r>
              <a:rPr lang="en-US" dirty="0" err="1"/>
              <a:t>Iot</a:t>
            </a:r>
            <a:r>
              <a:rPr lang="en-US" dirty="0"/>
              <a:t> as</a:t>
            </a:r>
            <a:r>
              <a:rPr lang="ru-RU" dirty="0"/>
              <a:t> «</a:t>
            </a:r>
            <a:r>
              <a:rPr lang="en-US" dirty="0"/>
              <a:t>tech trigger</a:t>
            </a:r>
            <a:r>
              <a:rPr lang="ru-RU" dirty="0"/>
              <a:t>»</a:t>
            </a:r>
            <a:r>
              <a:rPr lang="en-US" dirty="0"/>
              <a:t> with 10 years time of shaping.</a:t>
            </a:r>
          </a:p>
          <a:p>
            <a:endParaRPr lang="ru-RU" dirty="0">
              <a:solidFill>
                <a:schemeClr val="accent1">
                  <a:lumMod val="75000"/>
                </a:schemeClr>
              </a:solidFill>
            </a:endParaRPr>
          </a:p>
          <a:p>
            <a:endParaRPr lang="ru-RU" dirty="0"/>
          </a:p>
          <a:p>
            <a:endParaRPr lang="ru-RU" dirty="0"/>
          </a:p>
        </p:txBody>
      </p:sp>
    </p:spTree>
    <p:extLst>
      <p:ext uri="{BB962C8B-B14F-4D97-AF65-F5344CB8AC3E}">
        <p14:creationId xmlns:p14="http://schemas.microsoft.com/office/powerpoint/2010/main" val="965693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M2M is a complex of techs but not a concept</a:t>
            </a:r>
            <a:endParaRPr lang="ru-RU" dirty="0"/>
          </a:p>
        </p:txBody>
      </p:sp>
      <p:sp>
        <p:nvSpPr>
          <p:cNvPr id="3" name="Объект 2"/>
          <p:cNvSpPr>
            <a:spLocks noGrp="1"/>
          </p:cNvSpPr>
          <p:nvPr>
            <p:ph idx="1"/>
          </p:nvPr>
        </p:nvSpPr>
        <p:spPr/>
        <p:txBody>
          <a:bodyPr>
            <a:normAutofit fontScale="92500" lnSpcReduction="10000"/>
          </a:bodyPr>
          <a:lstStyle/>
          <a:p>
            <a:pPr marL="0" indent="0">
              <a:buNone/>
            </a:pPr>
            <a:r>
              <a:rPr lang="ru-RU" dirty="0" err="1"/>
              <a:t>Machine-to-Machine</a:t>
            </a:r>
            <a:r>
              <a:rPr lang="ru-RU" dirty="0"/>
              <a:t>, M2M </a:t>
            </a:r>
            <a:r>
              <a:rPr lang="en-US" dirty="0"/>
              <a:t>is a common name of technologies which purposed to machine</a:t>
            </a:r>
            <a:r>
              <a:rPr lang="ru-RU" dirty="0"/>
              <a:t> </a:t>
            </a:r>
            <a:r>
              <a:rPr lang="en-US" dirty="0"/>
              <a:t>connect</a:t>
            </a:r>
            <a:r>
              <a:rPr lang="ru-RU" dirty="0"/>
              <a:t> </a:t>
            </a:r>
            <a:r>
              <a:rPr lang="en-US" dirty="0"/>
              <a:t>with other machine (simplex/duplex):</a:t>
            </a:r>
          </a:p>
          <a:p>
            <a:pPr marL="514350" indent="-514350">
              <a:buFont typeface="+mj-lt"/>
              <a:buAutoNum type="arabicPeriod"/>
            </a:pPr>
            <a:r>
              <a:rPr lang="en-US" dirty="0" err="1"/>
              <a:t>Secuirity</a:t>
            </a:r>
            <a:r>
              <a:rPr lang="en-US" dirty="0"/>
              <a:t> systems.</a:t>
            </a:r>
            <a:endParaRPr lang="ru-RU" dirty="0"/>
          </a:p>
          <a:p>
            <a:pPr marL="514350" indent="-514350">
              <a:buFont typeface="+mj-lt"/>
              <a:buAutoNum type="arabicPeriod"/>
            </a:pPr>
            <a:r>
              <a:rPr lang="en-US" dirty="0"/>
              <a:t>POS.</a:t>
            </a:r>
          </a:p>
          <a:p>
            <a:pPr marL="514350" indent="-514350">
              <a:buFont typeface="+mj-lt"/>
              <a:buAutoNum type="arabicPeriod"/>
            </a:pPr>
            <a:r>
              <a:rPr lang="en-US" dirty="0"/>
              <a:t>ATM.</a:t>
            </a:r>
            <a:endParaRPr lang="ru-RU" dirty="0"/>
          </a:p>
          <a:p>
            <a:pPr marL="514350" indent="-514350">
              <a:buFont typeface="+mj-lt"/>
              <a:buAutoNum type="arabicPeriod"/>
            </a:pPr>
            <a:r>
              <a:rPr lang="en-US" dirty="0"/>
              <a:t>Vending.</a:t>
            </a:r>
            <a:endParaRPr lang="ru-RU" dirty="0"/>
          </a:p>
          <a:p>
            <a:pPr marL="514350" indent="-514350">
              <a:buFont typeface="+mj-lt"/>
              <a:buAutoNum type="arabicPeriod"/>
            </a:pPr>
            <a:r>
              <a:rPr lang="en-US" dirty="0"/>
              <a:t>Fleet tracking.</a:t>
            </a:r>
            <a:endParaRPr lang="ru-RU" dirty="0"/>
          </a:p>
          <a:p>
            <a:pPr marL="514350" indent="-514350">
              <a:buFont typeface="+mj-lt"/>
              <a:buAutoNum type="arabicPeriod"/>
            </a:pPr>
            <a:endParaRPr lang="ru-RU" dirty="0"/>
          </a:p>
          <a:p>
            <a:pPr marL="0" indent="0">
              <a:buNone/>
            </a:pPr>
            <a:r>
              <a:rPr lang="en-US" dirty="0"/>
              <a:t>Main techs</a:t>
            </a:r>
            <a:r>
              <a:rPr lang="ru-RU" dirty="0"/>
              <a:t>: </a:t>
            </a:r>
            <a:r>
              <a:rPr lang="en-US" dirty="0"/>
              <a:t>GSM/GPRS, GNSS (GPS, Galileo, </a:t>
            </a:r>
            <a:r>
              <a:rPr lang="en-US" dirty="0" err="1"/>
              <a:t>Glonass</a:t>
            </a:r>
            <a:r>
              <a:rPr lang="en-US" dirty="0"/>
              <a:t> and so on), Wired/Wireless common and industry-specific protocols.</a:t>
            </a:r>
            <a:endParaRPr lang="ru-RU" dirty="0"/>
          </a:p>
        </p:txBody>
      </p:sp>
    </p:spTree>
    <p:extLst>
      <p:ext uri="{BB962C8B-B14F-4D97-AF65-F5344CB8AC3E}">
        <p14:creationId xmlns:p14="http://schemas.microsoft.com/office/powerpoint/2010/main" val="837696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IoT is a conception but not a technology</a:t>
            </a:r>
            <a:endParaRPr lang="ru-RU" dirty="0"/>
          </a:p>
        </p:txBody>
      </p:sp>
      <p:sp>
        <p:nvSpPr>
          <p:cNvPr id="3" name="Объект 2"/>
          <p:cNvSpPr>
            <a:spLocks noGrp="1"/>
          </p:cNvSpPr>
          <p:nvPr>
            <p:ph idx="1"/>
          </p:nvPr>
        </p:nvSpPr>
        <p:spPr>
          <a:xfrm>
            <a:off x="838200" y="1825625"/>
            <a:ext cx="10515600" cy="4351338"/>
          </a:xfrm>
        </p:spPr>
        <p:txBody>
          <a:bodyPr>
            <a:normAutofit fontScale="77500" lnSpcReduction="20000"/>
          </a:bodyPr>
          <a:lstStyle/>
          <a:p>
            <a:pPr marL="0" indent="0">
              <a:buNone/>
            </a:pPr>
            <a:endParaRPr lang="ru-RU" dirty="0"/>
          </a:p>
          <a:p>
            <a:pPr marL="0" indent="0">
              <a:buNone/>
            </a:pPr>
            <a:r>
              <a:rPr lang="en-US" dirty="0"/>
              <a:t>IoT is a conception of network consist of physical objects</a:t>
            </a:r>
            <a:r>
              <a:rPr lang="ru-RU" dirty="0"/>
              <a:t>(</a:t>
            </a:r>
            <a:r>
              <a:rPr lang="ru-RU" i="1" dirty="0"/>
              <a:t>«</a:t>
            </a:r>
            <a:r>
              <a:rPr lang="en-US" i="1" dirty="0"/>
              <a:t>things</a:t>
            </a:r>
            <a:r>
              <a:rPr lang="ru-RU" i="1" dirty="0"/>
              <a:t>»</a:t>
            </a:r>
            <a:r>
              <a:rPr lang="ru-RU" dirty="0"/>
              <a:t>)</a:t>
            </a:r>
            <a:r>
              <a:rPr lang="en-US" dirty="0"/>
              <a:t> which enable these objects to collect and exchange data. The IoT allows objects to be sensed or controlled remotely across existing network infrastructure creating opportunities for more direct integration of the physical world into computer-based systems, and resulting in improved efficiency, accuracy and economic benefit in addition to reduced human intervention.</a:t>
            </a:r>
          </a:p>
          <a:p>
            <a:pPr marL="0" indent="0">
              <a:buNone/>
            </a:pPr>
            <a:endParaRPr lang="en-US" dirty="0"/>
          </a:p>
          <a:p>
            <a:pPr marL="0" indent="0">
              <a:buNone/>
            </a:pPr>
            <a:r>
              <a:rPr lang="en-US" dirty="0"/>
              <a:t>IoT based on:</a:t>
            </a:r>
          </a:p>
          <a:p>
            <a:pPr marL="514350" indent="-514350">
              <a:buAutoNum type="arabicPeriod"/>
            </a:pPr>
            <a:r>
              <a:rPr lang="en-US" dirty="0"/>
              <a:t>Embedded systems (</a:t>
            </a:r>
            <a:r>
              <a:rPr lang="en-US" dirty="0" err="1"/>
              <a:t>electronics+firmware+mechanics+optics+chemistry</a:t>
            </a:r>
            <a:r>
              <a:rPr lang="en-US" dirty="0"/>
              <a:t>)</a:t>
            </a:r>
          </a:p>
          <a:p>
            <a:pPr marL="514350" indent="-514350">
              <a:buAutoNum type="arabicPeriod"/>
            </a:pPr>
            <a:r>
              <a:rPr lang="en-US" dirty="0"/>
              <a:t>Connectivity (Wired and Wireless protocols and high-level protocols).</a:t>
            </a:r>
          </a:p>
          <a:p>
            <a:pPr marL="514350" indent="-514350">
              <a:buAutoNum type="arabicPeriod"/>
            </a:pPr>
            <a:r>
              <a:rPr lang="en-US" dirty="0"/>
              <a:t>M2M.</a:t>
            </a:r>
          </a:p>
          <a:p>
            <a:pPr marL="514350" indent="-514350">
              <a:buAutoNum type="arabicPeriod"/>
            </a:pPr>
            <a:r>
              <a:rPr lang="en-US" dirty="0"/>
              <a:t>Internet.</a:t>
            </a:r>
          </a:p>
          <a:p>
            <a:pPr marL="514350" indent="-514350">
              <a:buAutoNum type="arabicPeriod"/>
            </a:pPr>
            <a:r>
              <a:rPr lang="en-US" dirty="0"/>
              <a:t>Data analytics.</a:t>
            </a:r>
          </a:p>
        </p:txBody>
      </p:sp>
    </p:spTree>
    <p:extLst>
      <p:ext uri="{BB962C8B-B14F-4D97-AF65-F5344CB8AC3E}">
        <p14:creationId xmlns:p14="http://schemas.microsoft.com/office/powerpoint/2010/main" val="33677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000" dirty="0"/>
              <a:t>IoT is a… infrastructure. A network of networks</a:t>
            </a:r>
            <a:endParaRPr lang="ru-RU" sz="4000" dirty="0"/>
          </a:p>
        </p:txBody>
      </p:sp>
      <p:sp>
        <p:nvSpPr>
          <p:cNvPr id="3" name="Объект 2"/>
          <p:cNvSpPr>
            <a:spLocks noGrp="1"/>
          </p:cNvSpPr>
          <p:nvPr>
            <p:ph idx="1"/>
          </p:nvPr>
        </p:nvSpPr>
        <p:spPr>
          <a:xfrm>
            <a:off x="6807200" y="1825625"/>
            <a:ext cx="4546600" cy="4351338"/>
          </a:xfrm>
        </p:spPr>
        <p:txBody>
          <a:bodyPr>
            <a:normAutofit/>
          </a:bodyPr>
          <a:lstStyle/>
          <a:p>
            <a:pPr algn="r" fontAlgn="base"/>
            <a:r>
              <a:rPr lang="en-US" i="1" dirty="0"/>
              <a:t>"Instruct the children not to dream of toys or sweets. Instruct them to dream of infrastructure."</a:t>
            </a:r>
            <a:br>
              <a:rPr lang="en-US" dirty="0"/>
            </a:br>
            <a:r>
              <a:rPr lang="en-US" sz="2000" i="1" dirty="0"/>
              <a:t>Vadim </a:t>
            </a:r>
            <a:r>
              <a:rPr lang="en-US" sz="2000" i="1" dirty="0" err="1"/>
              <a:t>Kozlov</a:t>
            </a:r>
            <a:r>
              <a:rPr lang="en-US" sz="2000" i="1" dirty="0"/>
              <a:t>, Axioms from the Minutes of the Central Directorate</a:t>
            </a:r>
            <a:endParaRPr lang="ru-RU" sz="2000" i="1" dirty="0"/>
          </a:p>
          <a:p>
            <a:pPr marL="0" indent="0" algn="r">
              <a:buNone/>
            </a:pPr>
            <a:r>
              <a:rPr lang="en-US" sz="2000" i="1" dirty="0"/>
              <a:t>Civilization. Beyond the Earth</a:t>
            </a:r>
            <a:endParaRPr lang="ru-RU" sz="2000" i="1" dirty="0"/>
          </a:p>
          <a:p>
            <a:pPr marL="0" indent="0">
              <a:buNone/>
            </a:pPr>
            <a:endParaRPr lang="ru-RU"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475" y="1972808"/>
            <a:ext cx="6181725" cy="3667125"/>
          </a:xfrm>
          <a:prstGeom prst="rect">
            <a:avLst/>
          </a:prstGeom>
        </p:spPr>
      </p:pic>
    </p:spTree>
    <p:extLst>
      <p:ext uri="{BB962C8B-B14F-4D97-AF65-F5344CB8AC3E}">
        <p14:creationId xmlns:p14="http://schemas.microsoft.com/office/powerpoint/2010/main" val="2662710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F41D1DA6-25A4-488C-B91F-035AA1B9B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28"/>
            <a:ext cx="12192000" cy="6824744"/>
          </a:xfrm>
          <a:prstGeom prst="rect">
            <a:avLst/>
          </a:prstGeom>
        </p:spPr>
      </p:pic>
    </p:spTree>
    <p:extLst>
      <p:ext uri="{BB962C8B-B14F-4D97-AF65-F5344CB8AC3E}">
        <p14:creationId xmlns:p14="http://schemas.microsoft.com/office/powerpoint/2010/main" val="67639369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1284</TotalTime>
  <Words>1182</Words>
  <Application>Microsoft Office PowerPoint</Application>
  <PresentationFormat>Широкоэкранный</PresentationFormat>
  <Paragraphs>172</Paragraphs>
  <Slides>41</Slides>
  <Notes>2</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41</vt:i4>
      </vt:variant>
    </vt:vector>
  </HeadingPairs>
  <TitlesOfParts>
    <vt:vector size="45" baseType="lpstr">
      <vt:lpstr>Arial</vt:lpstr>
      <vt:lpstr>Calibri</vt:lpstr>
      <vt:lpstr>Calibri Light</vt:lpstr>
      <vt:lpstr>Тема Office</vt:lpstr>
      <vt:lpstr>Internet of Things Starter Workshop</vt:lpstr>
      <vt:lpstr>Who am I?</vt:lpstr>
      <vt:lpstr>Part 1 What is IoT exactly</vt:lpstr>
      <vt:lpstr>Evolution of Industry</vt:lpstr>
      <vt:lpstr>History of IoT</vt:lpstr>
      <vt:lpstr>M2M is a complex of techs but not a concept</vt:lpstr>
      <vt:lpstr>IoT is a conception but not a technology</vt:lpstr>
      <vt:lpstr>IoT is a… infrastructure. A network of networks</vt:lpstr>
      <vt:lpstr>Презентация PowerPoint</vt:lpstr>
      <vt:lpstr>Презентация PowerPoint</vt:lpstr>
      <vt:lpstr>Part 2 Ground Level of IoT</vt:lpstr>
      <vt:lpstr>Some theory</vt:lpstr>
      <vt:lpstr>Embedded systems</vt:lpstr>
      <vt:lpstr>Connecting ways</vt:lpstr>
      <vt:lpstr>Wired protocols (low-levels)</vt:lpstr>
      <vt:lpstr>Wireless protocols (all levels)</vt:lpstr>
      <vt:lpstr>Barcodes</vt:lpstr>
      <vt:lpstr>RFID/NFC</vt:lpstr>
      <vt:lpstr>Bluetooth</vt:lpstr>
      <vt:lpstr>ZigBee – 802.5.14 most popular protocol</vt:lpstr>
      <vt:lpstr>6loWPAN and based on it. Thread</vt:lpstr>
      <vt:lpstr>About protocols</vt:lpstr>
      <vt:lpstr>What engineers think about IoT</vt:lpstr>
      <vt:lpstr>Part 3 Cloud services for IoT</vt:lpstr>
      <vt:lpstr>How clouds implement systems for IoT </vt:lpstr>
      <vt:lpstr>Popular IoT clouds</vt:lpstr>
      <vt:lpstr>Презентация PowerPoint</vt:lpstr>
      <vt:lpstr>Презентация PowerPoint</vt:lpstr>
      <vt:lpstr>Презентация PowerPoint</vt:lpstr>
      <vt:lpstr>Презентация PowerPoint</vt:lpstr>
      <vt:lpstr>Презентация PowerPoint</vt:lpstr>
      <vt:lpstr>Some issues in Russia</vt:lpstr>
      <vt:lpstr>Part 3 Labs</vt:lpstr>
      <vt:lpstr>Core of your “thing” – MediaTek LinkIt Smart 7688 </vt:lpstr>
      <vt:lpstr>Grove actuators and sensors </vt:lpstr>
      <vt:lpstr>Software</vt:lpstr>
      <vt:lpstr>Lab 01 - Blink</vt:lpstr>
      <vt:lpstr>Lab 02 – First sensor</vt:lpstr>
      <vt:lpstr>Lab 03 – Send data to cloud</vt:lpstr>
      <vt:lpstr>Lab 04 – Be connected</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dc:creator>Danil Borchevkin</dc:creator>
  <cp:lastModifiedBy>Danil Borchevkin</cp:lastModifiedBy>
  <cp:revision>32</cp:revision>
  <dcterms:created xsi:type="dcterms:W3CDTF">2015-10-22T09:30:37Z</dcterms:created>
  <dcterms:modified xsi:type="dcterms:W3CDTF">2018-04-02T22:36:22Z</dcterms:modified>
</cp:coreProperties>
</file>